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handoutMasterIdLst>
    <p:handoutMasterId r:id="rId27"/>
  </p:handoutMasterIdLst>
  <p:sldIdLst>
    <p:sldId id="347" r:id="rId2"/>
    <p:sldId id="321" r:id="rId3"/>
    <p:sldId id="509" r:id="rId4"/>
    <p:sldId id="632" r:id="rId5"/>
    <p:sldId id="578" r:id="rId6"/>
    <p:sldId id="502" r:id="rId7"/>
    <p:sldId id="646" r:id="rId8"/>
    <p:sldId id="647" r:id="rId9"/>
    <p:sldId id="513" r:id="rId10"/>
    <p:sldId id="633" r:id="rId11"/>
    <p:sldId id="634" r:id="rId12"/>
    <p:sldId id="635" r:id="rId13"/>
    <p:sldId id="636" r:id="rId14"/>
    <p:sldId id="637" r:id="rId15"/>
    <p:sldId id="638" r:id="rId16"/>
    <p:sldId id="639" r:id="rId17"/>
    <p:sldId id="640" r:id="rId18"/>
    <p:sldId id="641" r:id="rId19"/>
    <p:sldId id="642" r:id="rId20"/>
    <p:sldId id="643" r:id="rId21"/>
    <p:sldId id="644" r:id="rId22"/>
    <p:sldId id="645" r:id="rId23"/>
    <p:sldId id="504" r:id="rId24"/>
    <p:sldId id="518" r:id="rId25"/>
  </p:sldIdLst>
  <p:sldSz cx="9144000" cy="6858000" type="screen4x3"/>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LWAAH" initials="L"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CC33"/>
    <a:srgbClr val="008000"/>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33" autoAdjust="0"/>
    <p:restoredTop sz="81965" autoAdjust="0"/>
  </p:normalViewPr>
  <p:slideViewPr>
    <p:cSldViewPr>
      <p:cViewPr>
        <p:scale>
          <a:sx n="64" d="100"/>
          <a:sy n="64" d="100"/>
        </p:scale>
        <p:origin x="-1416" y="66"/>
      </p:cViewPr>
      <p:guideLst>
        <p:guide orient="horz" pos="4319"/>
        <p:guide pos="5738"/>
      </p:guideLst>
    </p:cSldViewPr>
  </p:slideViewPr>
  <p:notesTextViewPr>
    <p:cViewPr>
      <p:scale>
        <a:sx n="100" d="100"/>
        <a:sy n="100" d="100"/>
      </p:scale>
      <p:origin x="0" y="1068"/>
    </p:cViewPr>
  </p:notesTextViewPr>
  <p:sorterViewPr>
    <p:cViewPr>
      <p:scale>
        <a:sx n="100" d="100"/>
        <a:sy n="100" d="100"/>
      </p:scale>
      <p:origin x="0" y="1692"/>
    </p:cViewPr>
  </p:sorterViewPr>
  <p:notesViewPr>
    <p:cSldViewPr showGuides="1">
      <p:cViewPr varScale="1">
        <p:scale>
          <a:sx n="55" d="100"/>
          <a:sy n="55" d="100"/>
        </p:scale>
        <p:origin x="-2460" y="-84"/>
      </p:cViewPr>
      <p:guideLst>
        <p:guide orient="horz" pos="2957"/>
        <p:guide pos="2237"/>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sz="quarter" idx="1"/>
          </p:nvPr>
        </p:nvSpPr>
        <p:spPr>
          <a:xfrm>
            <a:off x="4023092" y="0"/>
            <a:ext cx="3077739" cy="469424"/>
          </a:xfrm>
          <a:prstGeom prst="rect">
            <a:avLst/>
          </a:prstGeom>
        </p:spPr>
        <p:txBody>
          <a:bodyPr vert="horz" lIns="94229" tIns="47114" rIns="94229" bIns="47114" rtlCol="0"/>
          <a:lstStyle>
            <a:lvl1pPr algn="r">
              <a:defRPr sz="1200"/>
            </a:lvl1pPr>
          </a:lstStyle>
          <a:p>
            <a:fld id="{B1BB2783-631C-4503-88FA-472CFDC9A40D}" type="datetimeFigureOut">
              <a:rPr lang="en-US" smtClean="0"/>
              <a:t>3/6/2022</a:t>
            </a:fld>
            <a:endParaRPr lang="en-US"/>
          </a:p>
        </p:txBody>
      </p:sp>
      <p:sp>
        <p:nvSpPr>
          <p:cNvPr id="4" name="Footer Placeholder 3"/>
          <p:cNvSpPr>
            <a:spLocks noGrp="1"/>
          </p:cNvSpPr>
          <p:nvPr>
            <p:ph type="ftr" sz="quarter" idx="2"/>
          </p:nvPr>
        </p:nvSpPr>
        <p:spPr>
          <a:xfrm>
            <a:off x="0" y="8917422"/>
            <a:ext cx="3077739" cy="469424"/>
          </a:xfrm>
          <a:prstGeom prst="rect">
            <a:avLst/>
          </a:prstGeom>
        </p:spPr>
        <p:txBody>
          <a:bodyPr vert="horz" lIns="94229" tIns="47114" rIns="94229" bIns="47114" rtlCol="0" anchor="b"/>
          <a:lstStyle>
            <a:lvl1pPr algn="l">
              <a:defRPr sz="1200"/>
            </a:lvl1pPr>
          </a:lstStyle>
          <a:p>
            <a:endParaRPr lang="en-US"/>
          </a:p>
        </p:txBody>
      </p:sp>
      <p:sp>
        <p:nvSpPr>
          <p:cNvPr id="5" name="Slide Number Placeholder 4"/>
          <p:cNvSpPr>
            <a:spLocks noGrp="1"/>
          </p:cNvSpPr>
          <p:nvPr>
            <p:ph type="sldNum" sz="quarter" idx="3"/>
          </p:nvPr>
        </p:nvSpPr>
        <p:spPr>
          <a:xfrm>
            <a:off x="4023092" y="8917422"/>
            <a:ext cx="3077739" cy="469424"/>
          </a:xfrm>
          <a:prstGeom prst="rect">
            <a:avLst/>
          </a:prstGeom>
        </p:spPr>
        <p:txBody>
          <a:bodyPr vert="horz" lIns="94229" tIns="47114" rIns="94229" bIns="47114" rtlCol="0" anchor="b"/>
          <a:lstStyle>
            <a:lvl1pPr algn="r">
              <a:defRPr sz="1200"/>
            </a:lvl1pPr>
          </a:lstStyle>
          <a:p>
            <a:fld id="{CAD73BBB-6479-473E-B19A-59CDD62591BB}" type="slidenum">
              <a:rPr lang="en-US" smtClean="0"/>
              <a:t>‹#›</a:t>
            </a:fld>
            <a:endParaRPr lang="en-US"/>
          </a:p>
        </p:txBody>
      </p:sp>
    </p:spTree>
    <p:extLst>
      <p:ext uri="{BB962C8B-B14F-4D97-AF65-F5344CB8AC3E}">
        <p14:creationId xmlns:p14="http://schemas.microsoft.com/office/powerpoint/2010/main" val="503374221"/>
      </p:ext>
    </p:extLst>
  </p:cSld>
  <p:clrMap bg1="lt1" tx1="dk1" bg2="lt2" tx2="dk2" accent1="accent1" accent2="accent2" accent3="accent3" accent4="accent4" accent5="accent5" accent6="accent6" hlink="hlink" folHlink="folHlink"/>
  <p:hf hdr="0" dt="0"/>
</p:handoutMaster>
</file>

<file path=ppt/media/image1.jpeg>
</file>

<file path=ppt/media/image12.png>
</file>

<file path=ppt/media/image14.png>
</file>

<file path=ppt/media/image17.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29" tIns="47114" rIns="94229" bIns="47114" rtlCol="0"/>
          <a:lstStyle>
            <a:lvl1pPr algn="l">
              <a:defRPr sz="1200"/>
            </a:lvl1pPr>
          </a:lstStyle>
          <a:p>
            <a:endParaRPr lang="th-TH"/>
          </a:p>
        </p:txBody>
      </p:sp>
      <p:sp>
        <p:nvSpPr>
          <p:cNvPr id="3" name="Date Placeholder 2"/>
          <p:cNvSpPr>
            <a:spLocks noGrp="1"/>
          </p:cNvSpPr>
          <p:nvPr>
            <p:ph type="dt" idx="1"/>
          </p:nvPr>
        </p:nvSpPr>
        <p:spPr>
          <a:xfrm>
            <a:off x="4023092" y="0"/>
            <a:ext cx="3077739" cy="469424"/>
          </a:xfrm>
          <a:prstGeom prst="rect">
            <a:avLst/>
          </a:prstGeom>
        </p:spPr>
        <p:txBody>
          <a:bodyPr vert="horz" lIns="94229" tIns="47114" rIns="94229" bIns="47114" rtlCol="0"/>
          <a:lstStyle>
            <a:lvl1pPr algn="r">
              <a:defRPr sz="1200"/>
            </a:lvl1pPr>
          </a:lstStyle>
          <a:p>
            <a:fld id="{BCDA49BE-36F4-4148-B2D8-1ED9CB14C695}" type="datetimeFigureOut">
              <a:rPr lang="th-TH" smtClean="0"/>
              <a:pPr/>
              <a:t>06/03/65</a:t>
            </a:fld>
            <a:endParaRPr lang="th-TH"/>
          </a:p>
        </p:txBody>
      </p:sp>
      <p:sp>
        <p:nvSpPr>
          <p:cNvPr id="4" name="Slide Image Placeholder 3"/>
          <p:cNvSpPr>
            <a:spLocks noGrp="1" noRot="1" noChangeAspect="1"/>
          </p:cNvSpPr>
          <p:nvPr>
            <p:ph type="sldImg" idx="2"/>
          </p:nvPr>
        </p:nvSpPr>
        <p:spPr>
          <a:xfrm>
            <a:off x="1204913" y="704850"/>
            <a:ext cx="4692650" cy="3519488"/>
          </a:xfrm>
          <a:prstGeom prst="rect">
            <a:avLst/>
          </a:prstGeom>
          <a:noFill/>
          <a:ln w="12700">
            <a:solidFill>
              <a:prstClr val="black"/>
            </a:solidFill>
          </a:ln>
        </p:spPr>
        <p:txBody>
          <a:bodyPr vert="horz" lIns="94229" tIns="47114" rIns="94229" bIns="47114" rtlCol="0" anchor="ctr"/>
          <a:lstStyle/>
          <a:p>
            <a:endParaRPr lang="th-TH"/>
          </a:p>
        </p:txBody>
      </p:sp>
      <p:sp>
        <p:nvSpPr>
          <p:cNvPr id="5" name="Notes Placeholder 4"/>
          <p:cNvSpPr>
            <a:spLocks noGrp="1"/>
          </p:cNvSpPr>
          <p:nvPr>
            <p:ph type="body" sz="quarter" idx="3"/>
          </p:nvPr>
        </p:nvSpPr>
        <p:spPr>
          <a:xfrm>
            <a:off x="710248" y="4459526"/>
            <a:ext cx="5681980" cy="4224814"/>
          </a:xfrm>
          <a:prstGeom prst="rect">
            <a:avLst/>
          </a:prstGeom>
        </p:spPr>
        <p:txBody>
          <a:bodyPr vert="horz" lIns="94229" tIns="47114" rIns="94229" bIns="47114"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h-TH"/>
          </a:p>
        </p:txBody>
      </p:sp>
      <p:sp>
        <p:nvSpPr>
          <p:cNvPr id="6" name="Footer Placeholder 5"/>
          <p:cNvSpPr>
            <a:spLocks noGrp="1"/>
          </p:cNvSpPr>
          <p:nvPr>
            <p:ph type="ftr" sz="quarter" idx="4"/>
          </p:nvPr>
        </p:nvSpPr>
        <p:spPr>
          <a:xfrm>
            <a:off x="0" y="8917422"/>
            <a:ext cx="3077739" cy="469424"/>
          </a:xfrm>
          <a:prstGeom prst="rect">
            <a:avLst/>
          </a:prstGeom>
        </p:spPr>
        <p:txBody>
          <a:bodyPr vert="horz" lIns="94229" tIns="47114" rIns="94229" bIns="47114" rtlCol="0" anchor="b"/>
          <a:lstStyle>
            <a:lvl1pPr algn="l">
              <a:defRPr sz="1200"/>
            </a:lvl1pPr>
          </a:lstStyle>
          <a:p>
            <a:endParaRPr lang="th-TH"/>
          </a:p>
        </p:txBody>
      </p:sp>
      <p:sp>
        <p:nvSpPr>
          <p:cNvPr id="7" name="Slide Number Placeholder 6"/>
          <p:cNvSpPr>
            <a:spLocks noGrp="1"/>
          </p:cNvSpPr>
          <p:nvPr>
            <p:ph type="sldNum" sz="quarter" idx="5"/>
          </p:nvPr>
        </p:nvSpPr>
        <p:spPr>
          <a:xfrm>
            <a:off x="4023092" y="8917422"/>
            <a:ext cx="3077739" cy="469424"/>
          </a:xfrm>
          <a:prstGeom prst="rect">
            <a:avLst/>
          </a:prstGeom>
        </p:spPr>
        <p:txBody>
          <a:bodyPr vert="horz" lIns="94229" tIns="47114" rIns="94229" bIns="47114" rtlCol="0" anchor="b"/>
          <a:lstStyle>
            <a:lvl1pPr algn="r">
              <a:defRPr sz="1200"/>
            </a:lvl1pPr>
          </a:lstStyle>
          <a:p>
            <a:fld id="{5BDBE2F4-617C-4C87-98C0-9BC9B5522F7D}" type="slidenum">
              <a:rPr lang="th-TH" smtClean="0"/>
              <a:pPr/>
              <a:t>‹#›</a:t>
            </a:fld>
            <a:endParaRPr lang="th-TH"/>
          </a:p>
        </p:txBody>
      </p:sp>
    </p:spTree>
    <p:extLst>
      <p:ext uri="{BB962C8B-B14F-4D97-AF65-F5344CB8AC3E}">
        <p14:creationId xmlns:p14="http://schemas.microsoft.com/office/powerpoint/2010/main" val="1989243923"/>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BDBE2F4-617C-4C87-98C0-9BC9B5522F7D}" type="slidenum">
              <a:rPr lang="th-TH" smtClean="0"/>
              <a:pPr/>
              <a:t>1</a:t>
            </a:fld>
            <a:endParaRPr lang="th-TH"/>
          </a:p>
        </p:txBody>
      </p:sp>
      <p:sp>
        <p:nvSpPr>
          <p:cNvPr id="5" name="Footer Placeholder 4"/>
          <p:cNvSpPr>
            <a:spLocks noGrp="1"/>
          </p:cNvSpPr>
          <p:nvPr>
            <p:ph type="ftr" sz="quarter" idx="11"/>
          </p:nvPr>
        </p:nvSpPr>
        <p:spPr/>
        <p:txBody>
          <a:bodyPr/>
          <a:lstStyle/>
          <a:p>
            <a:endParaRPr lang="th-TH"/>
          </a:p>
        </p:txBody>
      </p:sp>
    </p:spTree>
    <p:extLst>
      <p:ext uri="{BB962C8B-B14F-4D97-AF65-F5344CB8AC3E}">
        <p14:creationId xmlns:p14="http://schemas.microsoft.com/office/powerpoint/2010/main" val="9662725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a:r>
              <a:rPr lang="ar-IQ" dirty="0" smtClean="0"/>
              <a:t>انظمة التشغيل تتقاسم</a:t>
            </a:r>
            <a:r>
              <a:rPr lang="ar-IQ" baseline="0" dirty="0" smtClean="0"/>
              <a:t> الوقت</a:t>
            </a:r>
          </a:p>
          <a:p>
            <a:pPr algn="r"/>
            <a:endParaRPr lang="ar-IQ" baseline="0" dirty="0" smtClean="0"/>
          </a:p>
          <a:p>
            <a:pPr algn="r"/>
            <a:r>
              <a:rPr lang="ar-IQ" baseline="0" dirty="0" smtClean="0"/>
              <a:t>-    المشاركة الزمنية وهي التقنية التي يمكن للعديد من الاشخاص الموجودين في طرفيات مختلفة من استخدام نظام حاسوب معين في نفس الوقت. حيث يعد تقاسم </a:t>
            </a:r>
          </a:p>
          <a:p>
            <a:pPr algn="r"/>
            <a:r>
              <a:rPr lang="ar-IQ" baseline="0" dirty="0" smtClean="0"/>
              <a:t>الوقت او تعدد المهام امتدادا للبرمجة المنطقية. ويسمى وقت المعالج الذي يتم مشاركته بين عدة مستخدمين في نفس الوقت بانه مشاركة الوقت.</a:t>
            </a:r>
          </a:p>
          <a:p>
            <a:pPr algn="r"/>
            <a:endParaRPr lang="ar-IQ" baseline="0" dirty="0" smtClean="0"/>
          </a:p>
          <a:p>
            <a:pPr algn="r"/>
            <a:endParaRPr lang="ar-IQ" baseline="0" dirty="0" smtClean="0"/>
          </a:p>
          <a:p>
            <a:pPr algn="r"/>
            <a:r>
              <a:rPr lang="ar-IQ" baseline="0" dirty="0" smtClean="0"/>
              <a:t>  وانظمة مساركة الوقت.   الاول لزيادة استخدام المعالج الى اقصى حد, بينما يكون الهدف من الثاني </a:t>
            </a:r>
            <a:r>
              <a:rPr lang="en-GB" baseline="0" dirty="0" smtClean="0"/>
              <a:t>Multi-programmed Batch</a:t>
            </a:r>
            <a:r>
              <a:rPr lang="ar-IQ" baseline="0" dirty="0" smtClean="0"/>
              <a:t>-    الاختلاف الرئيسي بين انظمة </a:t>
            </a:r>
          </a:p>
          <a:p>
            <a:pPr algn="r"/>
            <a:r>
              <a:rPr lang="ar-IQ" dirty="0" smtClean="0"/>
              <a:t>تقليل وقت الاستجابة</a:t>
            </a:r>
          </a:p>
          <a:p>
            <a:pPr algn="r"/>
            <a:endParaRPr lang="ar-IQ" dirty="0" smtClean="0"/>
          </a:p>
          <a:p>
            <a:pPr marL="285750" indent="-285750" algn="r">
              <a:buFontTx/>
              <a:buChar char="-"/>
            </a:pPr>
            <a:r>
              <a:rPr lang="ar-IQ" dirty="0" smtClean="0"/>
              <a:t>يتم تنفيذ</a:t>
            </a:r>
            <a:r>
              <a:rPr lang="ar-IQ" baseline="0" dirty="0" smtClean="0"/>
              <a:t> المهام المتعددة بواسطة وحدة معالجة مركزية واحدة عن طريق تحويل المعالج بينهم وهذه تحدث بشكل متكرر وبالتالي يحصل المستخدم على ااستجابة فورية</a:t>
            </a:r>
          </a:p>
          <a:p>
            <a:pPr marL="285750" indent="-285750" algn="r">
              <a:buFontTx/>
              <a:buChar char="-"/>
            </a:pPr>
            <a:r>
              <a:rPr lang="ar-IQ" baseline="0" dirty="0" smtClean="0"/>
              <a:t>   من المستخدين</a:t>
            </a:r>
            <a:r>
              <a:rPr lang="en-GB" baseline="0" dirty="0" smtClean="0"/>
              <a:t>N</a:t>
            </a:r>
            <a:r>
              <a:rPr lang="ar-IQ" baseline="0" dirty="0" smtClean="0"/>
              <a:t>على سبيل المثال في معالجة المعاملات ينفذ المعالج كل برنامج مستخدم في دفعة قصيرة او كم من الحسابات. اي اذا كان هنالك </a:t>
            </a:r>
          </a:p>
          <a:p>
            <a:pPr marL="285750" indent="-285750" algn="r">
              <a:buFontTx/>
              <a:buChar char="-"/>
            </a:pPr>
            <a:r>
              <a:rPr lang="ar-IQ" baseline="0" smtClean="0"/>
              <a:t>فيمكن لكل مستخدم الحصول على وقت محدد عندما يرسل المستخدم الامر وبهذا يكون وقت الاستجابة في بضع ثوان على الاكثر</a:t>
            </a:r>
          </a:p>
        </p:txBody>
      </p:sp>
      <p:sp>
        <p:nvSpPr>
          <p:cNvPr id="4" name="Footer Placeholder 3"/>
          <p:cNvSpPr>
            <a:spLocks noGrp="1"/>
          </p:cNvSpPr>
          <p:nvPr>
            <p:ph type="ftr" sz="quarter" idx="10"/>
          </p:nvPr>
        </p:nvSpPr>
        <p:spPr/>
        <p:txBody>
          <a:bodyPr/>
          <a:lstStyle/>
          <a:p>
            <a:endParaRPr lang="th-TH"/>
          </a:p>
        </p:txBody>
      </p:sp>
      <p:sp>
        <p:nvSpPr>
          <p:cNvPr id="5" name="Slide Number Placeholder 4"/>
          <p:cNvSpPr>
            <a:spLocks noGrp="1"/>
          </p:cNvSpPr>
          <p:nvPr>
            <p:ph type="sldNum" sz="quarter" idx="11"/>
          </p:nvPr>
        </p:nvSpPr>
        <p:spPr/>
        <p:txBody>
          <a:bodyPr/>
          <a:lstStyle/>
          <a:p>
            <a:fld id="{5BDBE2F4-617C-4C87-98C0-9BC9B5522F7D}" type="slidenum">
              <a:rPr lang="th-TH" smtClean="0"/>
              <a:pPr/>
              <a:t>11</a:t>
            </a:fld>
            <a:endParaRPr lang="th-TH"/>
          </a:p>
        </p:txBody>
      </p:sp>
    </p:spTree>
    <p:extLst>
      <p:ext uri="{BB962C8B-B14F-4D97-AF65-F5344CB8AC3E}">
        <p14:creationId xmlns:p14="http://schemas.microsoft.com/office/powerpoint/2010/main" val="17390041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smtClean="0"/>
          </a:p>
        </p:txBody>
      </p:sp>
      <p:sp>
        <p:nvSpPr>
          <p:cNvPr id="4" name="Footer Placeholder 3"/>
          <p:cNvSpPr>
            <a:spLocks noGrp="1"/>
          </p:cNvSpPr>
          <p:nvPr>
            <p:ph type="ftr" sz="quarter" idx="10"/>
          </p:nvPr>
        </p:nvSpPr>
        <p:spPr/>
        <p:txBody>
          <a:bodyPr/>
          <a:lstStyle/>
          <a:p>
            <a:endParaRPr lang="th-TH"/>
          </a:p>
        </p:txBody>
      </p:sp>
      <p:sp>
        <p:nvSpPr>
          <p:cNvPr id="5" name="Slide Number Placeholder 4"/>
          <p:cNvSpPr>
            <a:spLocks noGrp="1"/>
          </p:cNvSpPr>
          <p:nvPr>
            <p:ph type="sldNum" sz="quarter" idx="11"/>
          </p:nvPr>
        </p:nvSpPr>
        <p:spPr/>
        <p:txBody>
          <a:bodyPr/>
          <a:lstStyle/>
          <a:p>
            <a:fld id="{5BDBE2F4-617C-4C87-98C0-9BC9B5522F7D}" type="slidenum">
              <a:rPr lang="th-TH" smtClean="0"/>
              <a:pPr/>
              <a:t>23</a:t>
            </a:fld>
            <a:endParaRPr lang="th-TH"/>
          </a:p>
        </p:txBody>
      </p:sp>
    </p:spTree>
    <p:extLst>
      <p:ext uri="{BB962C8B-B14F-4D97-AF65-F5344CB8AC3E}">
        <p14:creationId xmlns:p14="http://schemas.microsoft.com/office/powerpoint/2010/main" val="35906392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2289">
              <a:defRPr/>
            </a:pPr>
            <a:endParaRPr lang="en-US" dirty="0" smtClean="0"/>
          </a:p>
        </p:txBody>
      </p:sp>
      <p:sp>
        <p:nvSpPr>
          <p:cNvPr id="4" name="Footer Placeholder 3"/>
          <p:cNvSpPr>
            <a:spLocks noGrp="1"/>
          </p:cNvSpPr>
          <p:nvPr>
            <p:ph type="ftr" sz="quarter" idx="10"/>
          </p:nvPr>
        </p:nvSpPr>
        <p:spPr/>
        <p:txBody>
          <a:bodyPr/>
          <a:lstStyle/>
          <a:p>
            <a:endParaRPr lang="th-TH"/>
          </a:p>
        </p:txBody>
      </p:sp>
      <p:sp>
        <p:nvSpPr>
          <p:cNvPr id="5" name="Slide Number Placeholder 4"/>
          <p:cNvSpPr>
            <a:spLocks noGrp="1"/>
          </p:cNvSpPr>
          <p:nvPr>
            <p:ph type="sldNum" sz="quarter" idx="11"/>
          </p:nvPr>
        </p:nvSpPr>
        <p:spPr/>
        <p:txBody>
          <a:bodyPr/>
          <a:lstStyle/>
          <a:p>
            <a:fld id="{5BDBE2F4-617C-4C87-98C0-9BC9B5522F7D}" type="slidenum">
              <a:rPr lang="th-TH" smtClean="0"/>
              <a:pPr/>
              <a:t>2</a:t>
            </a:fld>
            <a:endParaRPr lang="th-TH"/>
          </a:p>
        </p:txBody>
      </p:sp>
    </p:spTree>
    <p:extLst>
      <p:ext uri="{BB962C8B-B14F-4D97-AF65-F5344CB8AC3E}">
        <p14:creationId xmlns:p14="http://schemas.microsoft.com/office/powerpoint/2010/main" val="2809221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endParaRPr lang="en-US" dirty="0" smtClean="0"/>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dirty="0" smtClean="0"/>
              <a:t>لماذا يجب</a:t>
            </a:r>
            <a:r>
              <a:rPr lang="ar-IQ" baseline="0" dirty="0" smtClean="0"/>
              <a:t> ان ندرس انظمة التسغيل</a:t>
            </a:r>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endParaRPr lang="ar-IQ" baseline="0" dirty="0" smtClean="0"/>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baseline="0" dirty="0" smtClean="0"/>
              <a:t>1 – نحتاج الى فهم التفاعل بين الاجهزة والتطبيقات</a:t>
            </a:r>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baseline="0" dirty="0" smtClean="0"/>
              <a:t>   - لمواكبة التطبيقات والاجهزة الجديدة</a:t>
            </a:r>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baseline="0" dirty="0" smtClean="0"/>
              <a:t>   - لمعرفة المزيد عن تصميم النظام ختى نتمكن من توسيع ميزات نظام التشغيل</a:t>
            </a:r>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baseline="0" dirty="0" smtClean="0"/>
              <a:t>   - لحل اي مسكلة تحدث في نظام التشغيل</a:t>
            </a:r>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baseline="0" dirty="0" smtClean="0"/>
              <a:t>   -  لمعرفة كيفية ادارة الموارد للحاسوب بشكل مناسب</a:t>
            </a:r>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baseline="0" dirty="0" smtClean="0"/>
              <a:t> 2- الحاجة الى فهم المبادؤ الاساسية في تصميم نظم الحاسوب</a:t>
            </a:r>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baseline="0" dirty="0" smtClean="0"/>
              <a:t>   - للحصول على كفاءة في ادارة الموارد, الامن, المرونة</a:t>
            </a:r>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baseline="0" dirty="0" smtClean="0"/>
              <a:t> 3- ازدياد الحاجة لانظمة حاسوب متخصص</a:t>
            </a:r>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baseline="0" dirty="0" smtClean="0"/>
              <a:t>   - على سبيل المثال انظمة التشغيل المضمنة للاجهزة</a:t>
            </a:r>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baseline="0" dirty="0" smtClean="0"/>
              <a:t>    - الهواتف المحمولة واجهزة الاستشعار واجهزة التحكم</a:t>
            </a:r>
          </a:p>
          <a:p>
            <a:pPr marL="0" marR="0" lvl="0" indent="0" algn="r" defTabSz="914400" rtl="0" eaLnBrk="1" fontAlgn="auto" latinLnBrk="0" hangingPunct="1">
              <a:lnSpc>
                <a:spcPct val="100000"/>
              </a:lnSpc>
              <a:spcBef>
                <a:spcPct val="20000"/>
              </a:spcBef>
              <a:spcAft>
                <a:spcPts val="0"/>
              </a:spcAft>
              <a:buClr>
                <a:srgbClr val="4F81BD">
                  <a:lumMod val="75000"/>
                </a:srgbClr>
              </a:buClr>
              <a:buSzTx/>
              <a:buFont typeface="Wingdings" pitchFamily="2" charset="2"/>
              <a:buNone/>
              <a:tabLst/>
              <a:defRPr/>
            </a:pPr>
            <a:r>
              <a:rPr lang="ar-IQ" baseline="0" dirty="0" smtClean="0"/>
              <a:t>    - ايضا انظمة التشغيل للوقت الحقيقي مثل التحكم بالطائرات, وخدمات الوسائط المتعددة</a:t>
            </a:r>
            <a:endParaRPr lang="en-US" dirty="0"/>
          </a:p>
        </p:txBody>
      </p:sp>
      <p:sp>
        <p:nvSpPr>
          <p:cNvPr id="4" name="Footer Placeholder 3"/>
          <p:cNvSpPr>
            <a:spLocks noGrp="1"/>
          </p:cNvSpPr>
          <p:nvPr>
            <p:ph type="ftr" sz="quarter" idx="10"/>
          </p:nvPr>
        </p:nvSpPr>
        <p:spPr/>
        <p:txBody>
          <a:bodyPr/>
          <a:lstStyle/>
          <a:p>
            <a:endParaRPr lang="th-TH">
              <a:solidFill>
                <a:prstClr val="black"/>
              </a:solidFill>
            </a:endParaRPr>
          </a:p>
        </p:txBody>
      </p:sp>
      <p:sp>
        <p:nvSpPr>
          <p:cNvPr id="5" name="Slide Number Placeholder 4"/>
          <p:cNvSpPr>
            <a:spLocks noGrp="1"/>
          </p:cNvSpPr>
          <p:nvPr>
            <p:ph type="sldNum" sz="quarter" idx="11"/>
          </p:nvPr>
        </p:nvSpPr>
        <p:spPr/>
        <p:txBody>
          <a:bodyPr/>
          <a:lstStyle/>
          <a:p>
            <a:fld id="{5BDBE2F4-617C-4C87-98C0-9BC9B5522F7D}" type="slidenum">
              <a:rPr lang="th-TH" smtClean="0">
                <a:solidFill>
                  <a:prstClr val="black"/>
                </a:solidFill>
              </a:rPr>
              <a:pPr/>
              <a:t>3</a:t>
            </a:fld>
            <a:endParaRPr lang="th-TH">
              <a:solidFill>
                <a:prstClr val="black"/>
              </a:solidFill>
            </a:endParaRPr>
          </a:p>
        </p:txBody>
      </p:sp>
    </p:spTree>
    <p:extLst>
      <p:ext uri="{BB962C8B-B14F-4D97-AF65-F5344CB8AC3E}">
        <p14:creationId xmlns:p14="http://schemas.microsoft.com/office/powerpoint/2010/main" val="23519819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defTabSz="942289">
              <a:defRPr/>
            </a:pPr>
            <a:r>
              <a:rPr lang="ar-IQ" baseline="0" dirty="0" smtClean="0"/>
              <a:t>   ماهو نظام التشغيل</a:t>
            </a:r>
            <a:endParaRPr lang="en-US" dirty="0" smtClean="0"/>
          </a:p>
        </p:txBody>
      </p:sp>
      <p:sp>
        <p:nvSpPr>
          <p:cNvPr id="4" name="Footer Placeholder 3"/>
          <p:cNvSpPr>
            <a:spLocks noGrp="1"/>
          </p:cNvSpPr>
          <p:nvPr>
            <p:ph type="ftr" sz="quarter" idx="10"/>
          </p:nvPr>
        </p:nvSpPr>
        <p:spPr/>
        <p:txBody>
          <a:bodyPr/>
          <a:lstStyle/>
          <a:p>
            <a:endParaRPr lang="th-TH">
              <a:solidFill>
                <a:prstClr val="black"/>
              </a:solidFill>
            </a:endParaRPr>
          </a:p>
        </p:txBody>
      </p:sp>
      <p:sp>
        <p:nvSpPr>
          <p:cNvPr id="5" name="Slide Number Placeholder 4"/>
          <p:cNvSpPr>
            <a:spLocks noGrp="1"/>
          </p:cNvSpPr>
          <p:nvPr>
            <p:ph type="sldNum" sz="quarter" idx="11"/>
          </p:nvPr>
        </p:nvSpPr>
        <p:spPr/>
        <p:txBody>
          <a:bodyPr/>
          <a:lstStyle/>
          <a:p>
            <a:fld id="{5BDBE2F4-617C-4C87-98C0-9BC9B5522F7D}" type="slidenum">
              <a:rPr lang="th-TH" smtClean="0">
                <a:solidFill>
                  <a:prstClr val="black"/>
                </a:solidFill>
              </a:rPr>
              <a:pPr/>
              <a:t>4</a:t>
            </a:fld>
            <a:endParaRPr lang="th-TH">
              <a:solidFill>
                <a:prstClr val="black"/>
              </a:solidFill>
            </a:endParaRPr>
          </a:p>
        </p:txBody>
      </p:sp>
    </p:spTree>
    <p:extLst>
      <p:ext uri="{BB962C8B-B14F-4D97-AF65-F5344CB8AC3E}">
        <p14:creationId xmlns:p14="http://schemas.microsoft.com/office/powerpoint/2010/main" val="28092219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a:endParaRPr lang="ar-IQ" dirty="0" smtClean="0"/>
          </a:p>
          <a:p>
            <a:pPr algn="r"/>
            <a:r>
              <a:rPr lang="ar-IQ" dirty="0" smtClean="0"/>
              <a:t>  -  نظام التشغيل</a:t>
            </a:r>
            <a:r>
              <a:rPr lang="ar-IQ" baseline="0" dirty="0" smtClean="0"/>
              <a:t> هو عبارة عن وسيط بين المستخدم واجهزة الحاسوب, حيث يعتبر نظام التشغيل برنامج يقوم بجميع المهام الاساسية مثل ادارة الملفات, ادارة الذاكرة, ادارة المعالج الذي يقوم بعمليات الحاسب والمنطق, الادخال والاخراج والتحكم في الاجهزة الطرفية مثل محرك الافراص والطابعات</a:t>
            </a:r>
          </a:p>
          <a:p>
            <a:pPr algn="r"/>
            <a:endParaRPr lang="ar-IQ" baseline="0" dirty="0" smtClean="0"/>
          </a:p>
          <a:p>
            <a:pPr algn="r"/>
            <a:r>
              <a:rPr lang="en-US" baseline="0" dirty="0" smtClean="0"/>
              <a:t>. </a:t>
            </a:r>
            <a:r>
              <a:rPr lang="ar-IQ" baseline="0" dirty="0" smtClean="0"/>
              <a:t>-   </a:t>
            </a:r>
            <a:r>
              <a:rPr lang="ar-IQ" baseline="0" dirty="0" smtClean="0"/>
              <a:t>نظام التشغيل هو برنامج يعمل كوسيط بين المستخدم واجهزة الحاسوب ويتحكم في تشغيل جميع انواع </a:t>
            </a:r>
            <a:r>
              <a:rPr lang="ar-IQ" baseline="0" dirty="0" smtClean="0"/>
              <a:t>البرامج</a:t>
            </a:r>
            <a:endParaRPr lang="en-GB" dirty="0"/>
          </a:p>
        </p:txBody>
      </p:sp>
      <p:sp>
        <p:nvSpPr>
          <p:cNvPr id="4" name="Footer Placeholder 3"/>
          <p:cNvSpPr>
            <a:spLocks noGrp="1"/>
          </p:cNvSpPr>
          <p:nvPr>
            <p:ph type="ftr" sz="quarter" idx="10"/>
          </p:nvPr>
        </p:nvSpPr>
        <p:spPr/>
        <p:txBody>
          <a:bodyPr/>
          <a:lstStyle/>
          <a:p>
            <a:endParaRPr lang="th-TH"/>
          </a:p>
        </p:txBody>
      </p:sp>
      <p:sp>
        <p:nvSpPr>
          <p:cNvPr id="5" name="Slide Number Placeholder 4"/>
          <p:cNvSpPr>
            <a:spLocks noGrp="1"/>
          </p:cNvSpPr>
          <p:nvPr>
            <p:ph type="sldNum" sz="quarter" idx="11"/>
          </p:nvPr>
        </p:nvSpPr>
        <p:spPr/>
        <p:txBody>
          <a:bodyPr/>
          <a:lstStyle/>
          <a:p>
            <a:fld id="{5BDBE2F4-617C-4C87-98C0-9BC9B5522F7D}" type="slidenum">
              <a:rPr lang="th-TH" smtClean="0"/>
              <a:pPr/>
              <a:t>5</a:t>
            </a:fld>
            <a:endParaRPr lang="th-TH"/>
          </a:p>
        </p:txBody>
      </p:sp>
    </p:spTree>
    <p:extLst>
      <p:ext uri="{BB962C8B-B14F-4D97-AF65-F5344CB8AC3E}">
        <p14:creationId xmlns:p14="http://schemas.microsoft.com/office/powerpoint/2010/main" val="16124522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endParaRPr lang="en-US" dirty="0"/>
          </a:p>
        </p:txBody>
      </p:sp>
      <p:sp>
        <p:nvSpPr>
          <p:cNvPr id="4" name="Footer Placeholder 3"/>
          <p:cNvSpPr>
            <a:spLocks noGrp="1"/>
          </p:cNvSpPr>
          <p:nvPr>
            <p:ph type="ftr" sz="quarter" idx="10"/>
          </p:nvPr>
        </p:nvSpPr>
        <p:spPr/>
        <p:txBody>
          <a:bodyPr/>
          <a:lstStyle/>
          <a:p>
            <a:endParaRPr lang="th-TH">
              <a:solidFill>
                <a:prstClr val="black"/>
              </a:solidFill>
            </a:endParaRPr>
          </a:p>
        </p:txBody>
      </p:sp>
      <p:sp>
        <p:nvSpPr>
          <p:cNvPr id="5" name="Slide Number Placeholder 4"/>
          <p:cNvSpPr>
            <a:spLocks noGrp="1"/>
          </p:cNvSpPr>
          <p:nvPr>
            <p:ph type="sldNum" sz="quarter" idx="11"/>
          </p:nvPr>
        </p:nvSpPr>
        <p:spPr/>
        <p:txBody>
          <a:bodyPr/>
          <a:lstStyle/>
          <a:p>
            <a:fld id="{5BDBE2F4-617C-4C87-98C0-9BC9B5522F7D}" type="slidenum">
              <a:rPr lang="th-TH" smtClean="0">
                <a:solidFill>
                  <a:prstClr val="black"/>
                </a:solidFill>
              </a:rPr>
              <a:pPr/>
              <a:t>6</a:t>
            </a:fld>
            <a:endParaRPr lang="th-TH">
              <a:solidFill>
                <a:prstClr val="black"/>
              </a:solidFill>
            </a:endParaRPr>
          </a:p>
        </p:txBody>
      </p:sp>
    </p:spTree>
    <p:extLst>
      <p:ext uri="{BB962C8B-B14F-4D97-AF65-F5344CB8AC3E}">
        <p14:creationId xmlns:p14="http://schemas.microsoft.com/office/powerpoint/2010/main" val="36880902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a:endParaRPr lang="ar-IQ" dirty="0" smtClean="0"/>
          </a:p>
          <a:p>
            <a:pPr algn="r"/>
            <a:r>
              <a:rPr lang="ar-IQ" baseline="0" dirty="0" smtClean="0"/>
              <a:t> الوظائف الرئيسية لنظام التشغيل</a:t>
            </a:r>
          </a:p>
          <a:p>
            <a:pPr algn="r"/>
            <a:endParaRPr lang="ar-IQ" baseline="0" dirty="0" smtClean="0"/>
          </a:p>
          <a:p>
            <a:pPr algn="r"/>
            <a:r>
              <a:rPr lang="ar-IQ" baseline="0" dirty="0" smtClean="0"/>
              <a:t>   -    يدير ويتفاعل مع اجهزة الحاسوب</a:t>
            </a:r>
          </a:p>
          <a:p>
            <a:pPr algn="r"/>
            <a:r>
              <a:rPr lang="ar-IQ" baseline="0" dirty="0" smtClean="0"/>
              <a:t>   - معالجة المهام</a:t>
            </a:r>
          </a:p>
          <a:p>
            <a:pPr algn="r"/>
            <a:r>
              <a:rPr lang="ar-IQ" baseline="0" dirty="0" smtClean="0"/>
              <a:t>   - يوفر واجهة المستخدم مع الحاسوب</a:t>
            </a:r>
          </a:p>
          <a:p>
            <a:pPr algn="r"/>
            <a:r>
              <a:rPr lang="ar-IQ" baseline="0" dirty="0" smtClean="0"/>
              <a:t>   - يوفر التفاعل مع البرنامج التطبقي</a:t>
            </a:r>
          </a:p>
          <a:p>
            <a:pPr algn="r"/>
            <a:r>
              <a:rPr lang="ar-IQ" baseline="0" dirty="0" smtClean="0"/>
              <a:t>   - كشف الاخطاء, تخصيص الموارد, الامن</a:t>
            </a:r>
          </a:p>
          <a:p>
            <a:pPr algn="r"/>
            <a:r>
              <a:rPr lang="ar-IQ" baseline="0" dirty="0" smtClean="0"/>
              <a:t>   - الحماية</a:t>
            </a:r>
          </a:p>
        </p:txBody>
      </p:sp>
      <p:sp>
        <p:nvSpPr>
          <p:cNvPr id="4" name="Footer Placeholder 3"/>
          <p:cNvSpPr>
            <a:spLocks noGrp="1"/>
          </p:cNvSpPr>
          <p:nvPr>
            <p:ph type="ftr" sz="quarter" idx="10"/>
          </p:nvPr>
        </p:nvSpPr>
        <p:spPr/>
        <p:txBody>
          <a:bodyPr/>
          <a:lstStyle/>
          <a:p>
            <a:endParaRPr lang="th-TH"/>
          </a:p>
        </p:txBody>
      </p:sp>
      <p:sp>
        <p:nvSpPr>
          <p:cNvPr id="5" name="Slide Number Placeholder 4"/>
          <p:cNvSpPr>
            <a:spLocks noGrp="1"/>
          </p:cNvSpPr>
          <p:nvPr>
            <p:ph type="sldNum" sz="quarter" idx="11"/>
          </p:nvPr>
        </p:nvSpPr>
        <p:spPr/>
        <p:txBody>
          <a:bodyPr/>
          <a:lstStyle/>
          <a:p>
            <a:fld id="{5BDBE2F4-617C-4C87-98C0-9BC9B5522F7D}" type="slidenum">
              <a:rPr lang="th-TH" smtClean="0"/>
              <a:pPr/>
              <a:t>7</a:t>
            </a:fld>
            <a:endParaRPr lang="th-TH"/>
          </a:p>
        </p:txBody>
      </p:sp>
    </p:spTree>
    <p:extLst>
      <p:ext uri="{BB962C8B-B14F-4D97-AF65-F5344CB8AC3E}">
        <p14:creationId xmlns:p14="http://schemas.microsoft.com/office/powerpoint/2010/main" val="31847498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a:r>
              <a:rPr lang="ar-IQ" dirty="0" smtClean="0"/>
              <a:t>-  مستخدمو نظام التشغيل الحزمــــة لايتفاعلون مع الحاسوب مباشرتا, حيث يقوم كل مستخدم باعداد وظيفة على جهاز مفصول مثال</a:t>
            </a:r>
            <a:r>
              <a:rPr lang="ar-IQ" baseline="0" dirty="0" smtClean="0"/>
              <a:t> ذلك مثقب البطاقات وارسالها الى مشغل الحاسوب ( موظف). لتسرسع المعالجة يقوم مشغل الحاسوب بتجمبع المهام ذات الاحتياجات المتماثلة معا وتشغيلها كمجموجة. جميع برامج فورتران تجمع لتسغيل مترجم فورتران مرة واحدة. حيث المبرمجون يتركون برامجهم مع عامل التسغيل والمشغل هو يفوم بفرز البرامج ذات المتطلبات المتماثلة في دفعات.</a:t>
            </a:r>
            <a:endParaRPr lang="en-GB" dirty="0"/>
          </a:p>
        </p:txBody>
      </p:sp>
      <p:sp>
        <p:nvSpPr>
          <p:cNvPr id="4" name="Footer Placeholder 3"/>
          <p:cNvSpPr>
            <a:spLocks noGrp="1"/>
          </p:cNvSpPr>
          <p:nvPr>
            <p:ph type="ftr" sz="quarter" idx="10"/>
          </p:nvPr>
        </p:nvSpPr>
        <p:spPr/>
        <p:txBody>
          <a:bodyPr/>
          <a:lstStyle/>
          <a:p>
            <a:endParaRPr lang="th-TH"/>
          </a:p>
        </p:txBody>
      </p:sp>
      <p:sp>
        <p:nvSpPr>
          <p:cNvPr id="5" name="Slide Number Placeholder 4"/>
          <p:cNvSpPr>
            <a:spLocks noGrp="1"/>
          </p:cNvSpPr>
          <p:nvPr>
            <p:ph type="sldNum" sz="quarter" idx="11"/>
          </p:nvPr>
        </p:nvSpPr>
        <p:spPr/>
        <p:txBody>
          <a:bodyPr/>
          <a:lstStyle/>
          <a:p>
            <a:fld id="{5BDBE2F4-617C-4C87-98C0-9BC9B5522F7D}" type="slidenum">
              <a:rPr lang="th-TH" smtClean="0"/>
              <a:pPr/>
              <a:t>9</a:t>
            </a:fld>
            <a:endParaRPr lang="th-TH"/>
          </a:p>
        </p:txBody>
      </p:sp>
    </p:spTree>
    <p:extLst>
      <p:ext uri="{BB962C8B-B14F-4D97-AF65-F5344CB8AC3E}">
        <p14:creationId xmlns:p14="http://schemas.microsoft.com/office/powerpoint/2010/main" val="27867692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r">
              <a:buFontTx/>
              <a:buNone/>
            </a:pPr>
            <a:r>
              <a:rPr lang="ar-IQ" dirty="0" smtClean="0"/>
              <a:t>من</a:t>
            </a:r>
            <a:r>
              <a:rPr lang="ar-IQ" baseline="0" dirty="0" smtClean="0"/>
              <a:t> مساوى هذه الطريقة </a:t>
            </a:r>
          </a:p>
          <a:p>
            <a:pPr marL="0" indent="0" algn="r">
              <a:buFontTx/>
              <a:buNone/>
            </a:pPr>
            <a:endParaRPr lang="ar-IQ" baseline="0" dirty="0" smtClean="0"/>
          </a:p>
          <a:p>
            <a:pPr marL="0" indent="0" algn="r">
              <a:buFontTx/>
              <a:buNone/>
            </a:pPr>
            <a:r>
              <a:rPr lang="ar-IQ" dirty="0" smtClean="0"/>
              <a:t>-      عدم وجود تفاعل بين المستخدم</a:t>
            </a:r>
            <a:r>
              <a:rPr lang="ar-IQ" baseline="0" dirty="0" smtClean="0"/>
              <a:t> والوظيفة</a:t>
            </a:r>
          </a:p>
          <a:p>
            <a:pPr marL="0" indent="0" algn="r">
              <a:buFontTx/>
              <a:buNone/>
            </a:pPr>
            <a:r>
              <a:rPr lang="ar-IQ" dirty="0" smtClean="0"/>
              <a:t>-     غالبا ماتكون وحدة المعالج المركزي خاملة في</a:t>
            </a:r>
            <a:r>
              <a:rPr lang="ar-IQ" baseline="0" dirty="0" smtClean="0"/>
              <a:t> بعض الاوفات ولايمكن الحصول على الاستفادة القصوى منها والسبب هو بطئ سرعة اجهزة الادخال والاخراج بالقياس مع وحدة المعالجة المركزية.</a:t>
            </a:r>
          </a:p>
          <a:p>
            <a:pPr marL="0" indent="0" algn="r">
              <a:buFontTx/>
              <a:buNone/>
            </a:pPr>
            <a:r>
              <a:rPr lang="ar-IQ" dirty="0" smtClean="0"/>
              <a:t> -    صعوبة في توفير الاولوية المطلوبة</a:t>
            </a:r>
          </a:p>
          <a:p>
            <a:pPr marL="0" indent="0" algn="r">
              <a:buFontTx/>
              <a:buNone/>
            </a:pPr>
            <a:r>
              <a:rPr lang="ar-IQ" dirty="0" smtClean="0"/>
              <a:t>-    </a:t>
            </a:r>
          </a:p>
        </p:txBody>
      </p:sp>
      <p:sp>
        <p:nvSpPr>
          <p:cNvPr id="4" name="Footer Placeholder 3"/>
          <p:cNvSpPr>
            <a:spLocks noGrp="1"/>
          </p:cNvSpPr>
          <p:nvPr>
            <p:ph type="ftr" sz="quarter" idx="10"/>
          </p:nvPr>
        </p:nvSpPr>
        <p:spPr/>
        <p:txBody>
          <a:bodyPr/>
          <a:lstStyle/>
          <a:p>
            <a:endParaRPr lang="th-TH"/>
          </a:p>
        </p:txBody>
      </p:sp>
      <p:sp>
        <p:nvSpPr>
          <p:cNvPr id="5" name="Slide Number Placeholder 4"/>
          <p:cNvSpPr>
            <a:spLocks noGrp="1"/>
          </p:cNvSpPr>
          <p:nvPr>
            <p:ph type="sldNum" sz="quarter" idx="11"/>
          </p:nvPr>
        </p:nvSpPr>
        <p:spPr/>
        <p:txBody>
          <a:bodyPr/>
          <a:lstStyle/>
          <a:p>
            <a:fld id="{5BDBE2F4-617C-4C87-98C0-9BC9B5522F7D}" type="slidenum">
              <a:rPr lang="th-TH" smtClean="0"/>
              <a:pPr/>
              <a:t>10</a:t>
            </a:fld>
            <a:endParaRPr lang="th-TH"/>
          </a:p>
        </p:txBody>
      </p:sp>
    </p:spTree>
    <p:extLst>
      <p:ext uri="{BB962C8B-B14F-4D97-AF65-F5344CB8AC3E}">
        <p14:creationId xmlns:p14="http://schemas.microsoft.com/office/powerpoint/2010/main" val="4180384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3451632-4013-4019-80C0-4160D7894B47}" type="datetime1">
              <a:rPr lang="en-US" smtClean="0"/>
              <a:t>3/6/2022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FE7BC5-1C93-47B9-8F0F-5BCAEE10B724}"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FF6F11A-7022-4560-BEAD-8A34F4456597}" type="datetime1">
              <a:rPr lang="en-US" smtClean="0"/>
              <a:t>3/6/2022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FE7BC5-1C93-47B9-8F0F-5BCAEE10B72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BAF286-D7D5-446A-B614-EB036CB9C0D9}" type="datetime1">
              <a:rPr lang="en-US" smtClean="0"/>
              <a:t>3/6/2022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FE7BC5-1C93-47B9-8F0F-5BCAEE10B724}"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B39E2F-3DFA-408A-B971-5998E05F675F}" type="datetime1">
              <a:rPr lang="en-US" smtClean="0"/>
              <a:t>3/6/2022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FE7BC5-1C93-47B9-8F0F-5BCAEE10B724}"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335139BA-AC78-4827-8E29-7FB1EA1C088E}" type="datetime1">
              <a:rPr lang="en-US" smtClean="0"/>
              <a:t>3/6/2022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FE7BC5-1C93-47B9-8F0F-5BCAEE10B724}"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134D254-07B5-4D87-986B-7C2FDAF2717A}" type="datetime1">
              <a:rPr lang="en-US" smtClean="0"/>
              <a:t>3/6/2022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FE7BC5-1C93-47B9-8F0F-5BCAEE10B72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8EFF3BA-A5D9-4A05-A9A5-E13C292D72B2}" type="datetime1">
              <a:rPr lang="en-US" smtClean="0"/>
              <a:t>3/6/2022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AFE7BC5-1C93-47B9-8F0F-5BCAEE10B72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9CE0CBF-68FC-4372-8468-3F908AE12453}" type="datetime1">
              <a:rPr lang="en-US" smtClean="0"/>
              <a:t>3/6/2022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AFE7BC5-1C93-47B9-8F0F-5BCAEE10B72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72AD8D-4290-43EE-B6E4-47117CE53778}" type="datetime1">
              <a:rPr lang="en-US" smtClean="0"/>
              <a:t>3/6/2022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AFE7BC5-1C93-47B9-8F0F-5BCAEE10B724}"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EAEF460-8524-4549-B50C-75FE182193D3}" type="datetime1">
              <a:rPr lang="en-US" smtClean="0"/>
              <a:t>3/6/2022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FE7BC5-1C93-47B9-8F0F-5BCAEE10B72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83DCB8-AA8B-48FD-B937-16C72C13C148}" type="datetime1">
              <a:rPr lang="en-US" smtClean="0"/>
              <a:t>3/6/2022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FE7BC5-1C93-47B9-8F0F-5BCAEE10B72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B79621-53DC-4908-8648-0BBDF71F11C3}" type="datetime1">
              <a:rPr lang="en-US" smtClean="0"/>
              <a:t>3/6/2022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FE7BC5-1C93-47B9-8F0F-5BCAEE10B72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7504" y="672207"/>
            <a:ext cx="8928992" cy="1015663"/>
          </a:xfrm>
          <a:prstGeom prst="rect">
            <a:avLst/>
          </a:prstGeom>
          <a:noFill/>
        </p:spPr>
        <p:txBody>
          <a:bodyPr wrap="square" rtlCol="0">
            <a:spAutoFit/>
          </a:bodyPr>
          <a:lstStyle/>
          <a:p>
            <a:pPr algn="ctr"/>
            <a:r>
              <a:rPr lang="en-US" sz="6000" b="1" dirty="0" smtClean="0">
                <a:ln w="10541" cmpd="sng">
                  <a:solidFill>
                    <a:schemeClr val="accent1">
                      <a:shade val="88000"/>
                      <a:satMod val="110000"/>
                    </a:schemeClr>
                  </a:solidFill>
                  <a:prstDash val="solid"/>
                </a:ln>
                <a:solidFill>
                  <a:schemeClr val="tx2"/>
                </a:solidFill>
              </a:rPr>
              <a:t>Operating System 1</a:t>
            </a:r>
            <a:endParaRPr lang="en-US" sz="6000" b="1" dirty="0">
              <a:ln w="10541" cmpd="sng">
                <a:solidFill>
                  <a:schemeClr val="accent1">
                    <a:shade val="88000"/>
                    <a:satMod val="110000"/>
                  </a:schemeClr>
                </a:solidFill>
                <a:prstDash val="solid"/>
              </a:ln>
              <a:solidFill>
                <a:schemeClr val="tx2"/>
              </a:solidFill>
            </a:endParaRPr>
          </a:p>
        </p:txBody>
      </p:sp>
      <p:sp>
        <p:nvSpPr>
          <p:cNvPr id="8" name="Date Placeholder 7"/>
          <p:cNvSpPr>
            <a:spLocks noGrp="1"/>
          </p:cNvSpPr>
          <p:nvPr>
            <p:ph type="dt" sz="half" idx="10"/>
          </p:nvPr>
        </p:nvSpPr>
        <p:spPr/>
        <p:txBody>
          <a:bodyPr/>
          <a:lstStyle/>
          <a:p>
            <a:r>
              <a:rPr lang="en-US" sz="1800" b="1" dirty="0" smtClean="0"/>
              <a:t>6/16/2015</a:t>
            </a:r>
            <a:endParaRPr lang="en-US" sz="1800" b="1" dirty="0"/>
          </a:p>
        </p:txBody>
      </p:sp>
      <p:sp>
        <p:nvSpPr>
          <p:cNvPr id="10" name="Slide Number Placeholder 9"/>
          <p:cNvSpPr>
            <a:spLocks noGrp="1"/>
          </p:cNvSpPr>
          <p:nvPr>
            <p:ph type="sldNum" sz="quarter" idx="12"/>
          </p:nvPr>
        </p:nvSpPr>
        <p:spPr/>
        <p:txBody>
          <a:bodyPr/>
          <a:lstStyle/>
          <a:p>
            <a:fld id="{6AFE7BC5-1C93-47B9-8F0F-5BCAEE10B724}" type="slidenum">
              <a:rPr lang="en-US" sz="1800" b="1" smtClean="0"/>
              <a:pPr/>
              <a:t>1</a:t>
            </a:fld>
            <a:endParaRPr lang="en-US" sz="1800" b="1" dirty="0"/>
          </a:p>
        </p:txBody>
      </p:sp>
      <p:sp>
        <p:nvSpPr>
          <p:cNvPr id="3" name="TextBox 2"/>
          <p:cNvSpPr txBox="1"/>
          <p:nvPr/>
        </p:nvSpPr>
        <p:spPr>
          <a:xfrm>
            <a:off x="1331640" y="2420888"/>
            <a:ext cx="6696744" cy="2585323"/>
          </a:xfrm>
          <a:prstGeom prst="rect">
            <a:avLst/>
          </a:prstGeom>
          <a:noFill/>
        </p:spPr>
        <p:txBody>
          <a:bodyPr wrap="square" rtlCol="0">
            <a:spAutoFit/>
          </a:bodyPr>
          <a:lstStyle/>
          <a:p>
            <a:pPr algn="ctr"/>
            <a:r>
              <a:rPr lang="en-US" sz="2400" b="1" dirty="0" smtClean="0">
                <a:latin typeface="Times New Roman" pitchFamily="18" charset="0"/>
                <a:cs typeface="Times New Roman" pitchFamily="18" charset="0"/>
              </a:rPr>
              <a:t>Dr. </a:t>
            </a:r>
            <a:r>
              <a:rPr lang="en-US" sz="2400" b="1" dirty="0" err="1" smtClean="0">
                <a:latin typeface="Times New Roman" pitchFamily="18" charset="0"/>
                <a:cs typeface="Times New Roman" pitchFamily="18" charset="0"/>
              </a:rPr>
              <a:t>Faris</a:t>
            </a:r>
            <a:r>
              <a:rPr lang="en-US" sz="2400" b="1" dirty="0" smtClean="0">
                <a:latin typeface="Times New Roman" pitchFamily="18" charset="0"/>
                <a:cs typeface="Times New Roman" pitchFamily="18" charset="0"/>
              </a:rPr>
              <a:t> </a:t>
            </a:r>
            <a:r>
              <a:rPr lang="en-US" sz="2400" b="1" dirty="0" err="1" smtClean="0">
                <a:latin typeface="Times New Roman" pitchFamily="18" charset="0"/>
                <a:cs typeface="Times New Roman" pitchFamily="18" charset="0"/>
              </a:rPr>
              <a:t>Llwaah</a:t>
            </a:r>
            <a:endParaRPr lang="en-US" sz="2400" b="1" dirty="0">
              <a:latin typeface="Times New Roman" pitchFamily="18" charset="0"/>
              <a:cs typeface="Times New Roman" pitchFamily="18" charset="0"/>
            </a:endParaRPr>
          </a:p>
          <a:p>
            <a:pPr algn="ctr"/>
            <a:endParaRPr lang="en-US" sz="2400" b="1" dirty="0" smtClean="0">
              <a:latin typeface="Times New Roman" pitchFamily="18" charset="0"/>
              <a:cs typeface="Times New Roman" pitchFamily="18" charset="0"/>
            </a:endParaRPr>
          </a:p>
          <a:p>
            <a:pPr algn="ctr"/>
            <a:endParaRPr lang="en-US" sz="2400" b="1" dirty="0" smtClean="0">
              <a:latin typeface="Times New Roman" pitchFamily="18" charset="0"/>
              <a:cs typeface="Times New Roman" pitchFamily="18" charset="0"/>
            </a:endParaRPr>
          </a:p>
          <a:p>
            <a:pPr algn="ctr"/>
            <a:r>
              <a:rPr lang="en-US" sz="2400" b="1" dirty="0" smtClean="0">
                <a:latin typeface="Times New Roman" pitchFamily="18" charset="0"/>
                <a:cs typeface="Times New Roman" pitchFamily="18" charset="0"/>
              </a:rPr>
              <a:t>University of Mosul</a:t>
            </a:r>
          </a:p>
          <a:p>
            <a:pPr algn="ctr"/>
            <a:r>
              <a:rPr lang="en-US" sz="2400" b="1" dirty="0" smtClean="0">
                <a:latin typeface="Times New Roman" pitchFamily="18" charset="0"/>
                <a:cs typeface="Times New Roman" pitchFamily="18" charset="0"/>
              </a:rPr>
              <a:t>College of Computer Sciences and Mathematics</a:t>
            </a:r>
          </a:p>
          <a:p>
            <a:pPr algn="ctr"/>
            <a:r>
              <a:rPr lang="en-US" sz="2400" b="1" dirty="0" smtClean="0">
                <a:latin typeface="Times New Roman" pitchFamily="18" charset="0"/>
                <a:cs typeface="Times New Roman" pitchFamily="18" charset="0"/>
              </a:rPr>
              <a:t>Department of Computing Sciences</a:t>
            </a:r>
          </a:p>
          <a:p>
            <a:pPr algn="ctr"/>
            <a:endParaRPr lang="en-US" b="1" dirty="0">
              <a:latin typeface="Times New Roman" pitchFamily="18" charset="0"/>
              <a:cs typeface="Times New Roman" pitchFamily="18" charset="0"/>
            </a:endParaRPr>
          </a:p>
        </p:txBody>
      </p:sp>
    </p:spTree>
    <p:extLst>
      <p:ext uri="{BB962C8B-B14F-4D97-AF65-F5344CB8AC3E}">
        <p14:creationId xmlns:p14="http://schemas.microsoft.com/office/powerpoint/2010/main" val="614099728"/>
      </p:ext>
    </p:extLst>
  </p:cSld>
  <p:clrMapOvr>
    <a:masterClrMapping/>
  </p:clrMapOvr>
  <p:transition spd="slow">
    <p:fade thruBlk="1"/>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10</a:t>
            </a:fld>
            <a:endParaRPr lang="en-US" sz="1800" b="1" dirty="0"/>
          </a:p>
        </p:txBody>
      </p:sp>
      <p:pic>
        <p:nvPicPr>
          <p:cNvPr id="6656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4718" y="2708920"/>
            <a:ext cx="7294563" cy="3684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0" y="0"/>
            <a:ext cx="9144000" cy="2862322"/>
          </a:xfrm>
          <a:prstGeom prst="rect">
            <a:avLst/>
          </a:prstGeom>
        </p:spPr>
        <p:txBody>
          <a:bodyPr wrap="square">
            <a:spAutoFit/>
          </a:bodyPr>
          <a:lstStyle/>
          <a:p>
            <a:endParaRPr lang="en-GB" sz="2000" b="1" dirty="0" smtClean="0">
              <a:solidFill>
                <a:srgbClr val="000000"/>
              </a:solidFill>
              <a:latin typeface="Times New Roman" pitchFamily="18" charset="0"/>
              <a:cs typeface="Times New Roman" pitchFamily="18" charset="0"/>
            </a:endParaRPr>
          </a:p>
          <a:p>
            <a:r>
              <a:rPr lang="en-GB" sz="2000" b="1" dirty="0" smtClean="0">
                <a:solidFill>
                  <a:srgbClr val="000000"/>
                </a:solidFill>
                <a:latin typeface="Times New Roman" pitchFamily="18" charset="0"/>
                <a:cs typeface="Times New Roman" pitchFamily="18" charset="0"/>
              </a:rPr>
              <a:t>The </a:t>
            </a:r>
            <a:r>
              <a:rPr lang="en-GB" sz="2000" b="1" dirty="0">
                <a:solidFill>
                  <a:srgbClr val="000000"/>
                </a:solidFill>
                <a:latin typeface="Times New Roman" pitchFamily="18" charset="0"/>
                <a:cs typeface="Times New Roman" pitchFamily="18" charset="0"/>
              </a:rPr>
              <a:t>problems with Batch Systems are as follows: </a:t>
            </a:r>
            <a:endParaRPr lang="en-GB" sz="2000" b="1" dirty="0" smtClean="0">
              <a:solidFill>
                <a:srgbClr val="000000"/>
              </a:solidFill>
              <a:latin typeface="Times New Roman" pitchFamily="18" charset="0"/>
              <a:cs typeface="Times New Roman" pitchFamily="18" charset="0"/>
            </a:endParaRPr>
          </a:p>
          <a:p>
            <a:endParaRPr lang="en-GB" sz="2000" dirty="0">
              <a:solidFill>
                <a:srgbClr val="000000"/>
              </a:solidFill>
              <a:latin typeface="Times New Roman" pitchFamily="18" charset="0"/>
              <a:cs typeface="Times New Roman" pitchFamily="18" charset="0"/>
            </a:endParaRPr>
          </a:p>
          <a:p>
            <a:pPr marL="285750" indent="-285750">
              <a:buFont typeface="Wingdings" pitchFamily="2" charset="2"/>
              <a:buChar char="q"/>
            </a:pPr>
            <a:r>
              <a:rPr lang="en-GB" sz="2000" dirty="0" smtClean="0">
                <a:solidFill>
                  <a:srgbClr val="000000"/>
                </a:solidFill>
                <a:latin typeface="Times New Roman" pitchFamily="18" charset="0"/>
                <a:cs typeface="Times New Roman" pitchFamily="18" charset="0"/>
              </a:rPr>
              <a:t> </a:t>
            </a:r>
            <a:r>
              <a:rPr lang="en-GB" sz="2000" dirty="0">
                <a:solidFill>
                  <a:srgbClr val="000000"/>
                </a:solidFill>
                <a:latin typeface="Times New Roman" pitchFamily="18" charset="0"/>
                <a:cs typeface="Times New Roman" pitchFamily="18" charset="0"/>
              </a:rPr>
              <a:t>Lack of interaction between the user and the job. </a:t>
            </a:r>
          </a:p>
          <a:p>
            <a:endParaRPr lang="en-GB" sz="2000" dirty="0">
              <a:solidFill>
                <a:srgbClr val="000000"/>
              </a:solidFill>
              <a:latin typeface="Times New Roman" pitchFamily="18" charset="0"/>
              <a:cs typeface="Times New Roman" pitchFamily="18" charset="0"/>
            </a:endParaRPr>
          </a:p>
          <a:p>
            <a:pPr marL="285750" indent="-285750">
              <a:buFont typeface="Wingdings" pitchFamily="2" charset="2"/>
              <a:buChar char="q"/>
            </a:pPr>
            <a:r>
              <a:rPr lang="en-GB" sz="2000" dirty="0" smtClean="0">
                <a:solidFill>
                  <a:srgbClr val="000000"/>
                </a:solidFill>
                <a:latin typeface="Times New Roman" pitchFamily="18" charset="0"/>
                <a:cs typeface="Times New Roman" pitchFamily="18" charset="0"/>
              </a:rPr>
              <a:t>CPU </a:t>
            </a:r>
            <a:r>
              <a:rPr lang="en-GB" sz="2000" dirty="0">
                <a:solidFill>
                  <a:srgbClr val="000000"/>
                </a:solidFill>
                <a:latin typeface="Times New Roman" pitchFamily="18" charset="0"/>
                <a:cs typeface="Times New Roman" pitchFamily="18" charset="0"/>
              </a:rPr>
              <a:t>is often idle, because the speed of the mechanical I/O devices is slower than the CPU. </a:t>
            </a:r>
          </a:p>
          <a:p>
            <a:endParaRPr lang="en-GB" sz="2000" dirty="0">
              <a:solidFill>
                <a:srgbClr val="000000"/>
              </a:solidFill>
              <a:latin typeface="Times New Roman" pitchFamily="18" charset="0"/>
              <a:cs typeface="Times New Roman" pitchFamily="18" charset="0"/>
            </a:endParaRPr>
          </a:p>
          <a:p>
            <a:pPr marL="285750" indent="-285750">
              <a:buFont typeface="Wingdings" pitchFamily="2" charset="2"/>
              <a:buChar char="q"/>
            </a:pPr>
            <a:r>
              <a:rPr lang="en-GB" sz="2000" dirty="0" smtClean="0">
                <a:solidFill>
                  <a:srgbClr val="000000"/>
                </a:solidFill>
                <a:latin typeface="Times New Roman" pitchFamily="18" charset="0"/>
                <a:cs typeface="Times New Roman" pitchFamily="18" charset="0"/>
              </a:rPr>
              <a:t> </a:t>
            </a:r>
            <a:r>
              <a:rPr lang="en-GB" sz="2000" dirty="0">
                <a:solidFill>
                  <a:srgbClr val="000000"/>
                </a:solidFill>
                <a:latin typeface="Times New Roman" pitchFamily="18" charset="0"/>
                <a:cs typeface="Times New Roman" pitchFamily="18" charset="0"/>
              </a:rPr>
              <a:t>Difficult to provide the desired priority. </a:t>
            </a:r>
          </a:p>
        </p:txBody>
      </p:sp>
    </p:spTree>
    <p:extLst>
      <p:ext uri="{BB962C8B-B14F-4D97-AF65-F5344CB8AC3E}">
        <p14:creationId xmlns:p14="http://schemas.microsoft.com/office/powerpoint/2010/main" val="42893550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3/7/2022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11</a:t>
            </a:fld>
            <a:endParaRPr lang="en-US" sz="1800" b="1" dirty="0"/>
          </a:p>
        </p:txBody>
      </p:sp>
      <p:sp>
        <p:nvSpPr>
          <p:cNvPr id="6" name="Rectangle 5"/>
          <p:cNvSpPr/>
          <p:nvPr/>
        </p:nvSpPr>
        <p:spPr>
          <a:xfrm>
            <a:off x="0" y="0"/>
            <a:ext cx="9144000" cy="6432530"/>
          </a:xfrm>
          <a:prstGeom prst="rect">
            <a:avLst/>
          </a:prstGeom>
        </p:spPr>
        <p:txBody>
          <a:bodyPr wrap="square">
            <a:spAutoFit/>
          </a:bodyPr>
          <a:lstStyle/>
          <a:p>
            <a:pPr marL="285750" lvl="0" indent="-285750">
              <a:buFont typeface="Wingdings" pitchFamily="2" charset="2"/>
              <a:buChar char="v"/>
            </a:pPr>
            <a:r>
              <a:rPr lang="en-GB" sz="2800" dirty="0">
                <a:solidFill>
                  <a:srgbClr val="000000"/>
                </a:solidFill>
                <a:latin typeface="Times New Roman" pitchFamily="18" charset="0"/>
                <a:cs typeface="Times New Roman" pitchFamily="18" charset="0"/>
              </a:rPr>
              <a:t> </a:t>
            </a:r>
            <a:r>
              <a:rPr lang="en-GB" sz="2800" b="1" dirty="0"/>
              <a:t>Time-sharing Operating Systems </a:t>
            </a:r>
            <a:endParaRPr lang="en-GB" sz="2800" b="1" dirty="0" smtClean="0"/>
          </a:p>
          <a:p>
            <a:pPr lvl="0" algn="just"/>
            <a:endParaRPr lang="en-GB" sz="2000" dirty="0" smtClean="0">
              <a:solidFill>
                <a:srgbClr val="000000"/>
              </a:solidFill>
              <a:latin typeface="Times New Roman" pitchFamily="18" charset="0"/>
              <a:cs typeface="Times New Roman" pitchFamily="18" charset="0"/>
            </a:endParaRPr>
          </a:p>
          <a:p>
            <a:pPr marL="342900" lvl="0" indent="-342900" algn="r">
              <a:buFont typeface="Courier New" pitchFamily="49" charset="0"/>
              <a:buChar char="o"/>
            </a:pPr>
            <a:r>
              <a:rPr lang="en-GB" sz="2000" dirty="0">
                <a:solidFill>
                  <a:srgbClr val="000000"/>
                </a:solidFill>
                <a:latin typeface="Times New Roman" pitchFamily="18" charset="0"/>
                <a:cs typeface="Times New Roman" pitchFamily="18" charset="0"/>
              </a:rPr>
              <a:t> </a:t>
            </a:r>
            <a:r>
              <a:rPr lang="en-GB" sz="2000" dirty="0" smtClean="0">
                <a:solidFill>
                  <a:srgbClr val="000000"/>
                </a:solidFill>
                <a:latin typeface="Times New Roman" pitchFamily="18" charset="0"/>
                <a:cs typeface="Times New Roman" pitchFamily="18" charset="0"/>
              </a:rPr>
              <a:t>  Time-sharing </a:t>
            </a:r>
            <a:r>
              <a:rPr lang="en-GB" sz="2000" dirty="0">
                <a:solidFill>
                  <a:srgbClr val="000000"/>
                </a:solidFill>
                <a:latin typeface="Times New Roman" pitchFamily="18" charset="0"/>
                <a:cs typeface="Times New Roman" pitchFamily="18" charset="0"/>
              </a:rPr>
              <a:t>is a technique which enables many people, located at various terminals, to use a particular computer system at the same time. Time-sharing or multitasking is a logical extension of multiprogramming. Processor's time which is shared among multiple users simultaneously is termed as time-sharing.</a:t>
            </a:r>
          </a:p>
          <a:p>
            <a:pPr lvl="0"/>
            <a:endParaRPr lang="en-GB" sz="2800" b="1" dirty="0" smtClean="0">
              <a:solidFill>
                <a:srgbClr val="000000"/>
              </a:solidFill>
              <a:latin typeface="Times New Roman" pitchFamily="18" charset="0"/>
              <a:cs typeface="Times New Roman" pitchFamily="18" charset="0"/>
            </a:endParaRPr>
          </a:p>
          <a:p>
            <a:pPr marL="342900" lvl="0" indent="-342900" algn="just">
              <a:buFont typeface="Courier New" pitchFamily="49" charset="0"/>
              <a:buChar char="o"/>
            </a:pPr>
            <a:r>
              <a:rPr lang="en-GB" sz="2000" dirty="0" smtClean="0">
                <a:solidFill>
                  <a:srgbClr val="000000"/>
                </a:solidFill>
                <a:latin typeface="Times New Roman" pitchFamily="18" charset="0"/>
                <a:cs typeface="Times New Roman" pitchFamily="18" charset="0"/>
              </a:rPr>
              <a:t>   The </a:t>
            </a:r>
            <a:r>
              <a:rPr lang="en-GB" sz="2000" dirty="0">
                <a:solidFill>
                  <a:srgbClr val="000000"/>
                </a:solidFill>
                <a:latin typeface="Times New Roman" pitchFamily="18" charset="0"/>
                <a:cs typeface="Times New Roman" pitchFamily="18" charset="0"/>
              </a:rPr>
              <a:t>main difference between </a:t>
            </a:r>
            <a:r>
              <a:rPr lang="en-GB" sz="2000" dirty="0" smtClean="0">
                <a:solidFill>
                  <a:srgbClr val="000000"/>
                </a:solidFill>
                <a:latin typeface="Times New Roman" pitchFamily="18" charset="0"/>
                <a:cs typeface="Times New Roman" pitchFamily="18" charset="0"/>
              </a:rPr>
              <a:t>Multi-programmed </a:t>
            </a:r>
            <a:r>
              <a:rPr lang="en-GB" sz="2000" dirty="0">
                <a:solidFill>
                  <a:srgbClr val="000000"/>
                </a:solidFill>
                <a:latin typeface="Times New Roman" pitchFamily="18" charset="0"/>
                <a:cs typeface="Times New Roman" pitchFamily="18" charset="0"/>
              </a:rPr>
              <a:t>Batch Systems and Time-Sharing Systems is that in case of </a:t>
            </a:r>
            <a:r>
              <a:rPr lang="en-GB" sz="2000" dirty="0" smtClean="0">
                <a:solidFill>
                  <a:srgbClr val="000000"/>
                </a:solidFill>
                <a:latin typeface="Times New Roman" pitchFamily="18" charset="0"/>
                <a:cs typeface="Times New Roman" pitchFamily="18" charset="0"/>
              </a:rPr>
              <a:t>Multi-programmed </a:t>
            </a:r>
            <a:r>
              <a:rPr lang="en-GB" sz="2000" dirty="0">
                <a:solidFill>
                  <a:srgbClr val="000000"/>
                </a:solidFill>
                <a:latin typeface="Times New Roman" pitchFamily="18" charset="0"/>
                <a:cs typeface="Times New Roman" pitchFamily="18" charset="0"/>
              </a:rPr>
              <a:t>batch systems, the objective is to maximize processor use, whereas in Time-Sharing Systems, the objective is to minimize response time. </a:t>
            </a:r>
          </a:p>
          <a:p>
            <a:pPr lvl="0"/>
            <a:endParaRPr lang="en-GB" sz="2800" b="1" dirty="0" smtClean="0">
              <a:solidFill>
                <a:srgbClr val="000000"/>
              </a:solidFill>
              <a:latin typeface="Times New Roman" pitchFamily="18" charset="0"/>
              <a:cs typeface="Times New Roman" pitchFamily="18" charset="0"/>
            </a:endParaRPr>
          </a:p>
          <a:p>
            <a:pPr marL="342900" lvl="0" indent="-342900" algn="just">
              <a:buFont typeface="Courier New" pitchFamily="49" charset="0"/>
              <a:buChar char="o"/>
            </a:pPr>
            <a:r>
              <a:rPr lang="en-GB" sz="2000" dirty="0" smtClean="0">
                <a:solidFill>
                  <a:srgbClr val="000000"/>
                </a:solidFill>
                <a:latin typeface="Times New Roman" pitchFamily="18" charset="0"/>
                <a:cs typeface="Times New Roman" pitchFamily="18" charset="0"/>
              </a:rPr>
              <a:t>   Multiple </a:t>
            </a:r>
            <a:r>
              <a:rPr lang="en-GB" sz="2000" dirty="0">
                <a:solidFill>
                  <a:srgbClr val="000000"/>
                </a:solidFill>
                <a:latin typeface="Times New Roman" pitchFamily="18" charset="0"/>
                <a:cs typeface="Times New Roman" pitchFamily="18" charset="0"/>
              </a:rPr>
              <a:t>jobs are executed by the CPU by switching between them, but the switches occur so frequently. Thus, the user can receive an immediate response. For example, in a transaction processing, the processor executes each user program in a short burst or quantum of computation. That is, if </a:t>
            </a:r>
            <a:r>
              <a:rPr lang="en-GB" sz="2000" b="1" dirty="0">
                <a:solidFill>
                  <a:srgbClr val="000000"/>
                </a:solidFill>
                <a:latin typeface="Times New Roman" pitchFamily="18" charset="0"/>
                <a:cs typeface="Times New Roman" pitchFamily="18" charset="0"/>
              </a:rPr>
              <a:t>N</a:t>
            </a:r>
            <a:r>
              <a:rPr lang="en-GB" sz="2000" dirty="0" smtClean="0">
                <a:solidFill>
                  <a:srgbClr val="000000"/>
                </a:solidFill>
                <a:latin typeface="Times New Roman" pitchFamily="18" charset="0"/>
                <a:cs typeface="Times New Roman" pitchFamily="18" charset="0"/>
              </a:rPr>
              <a:t> </a:t>
            </a:r>
            <a:r>
              <a:rPr lang="en-GB" sz="2000" dirty="0">
                <a:solidFill>
                  <a:srgbClr val="000000"/>
                </a:solidFill>
                <a:latin typeface="Times New Roman" pitchFamily="18" charset="0"/>
                <a:cs typeface="Times New Roman" pitchFamily="18" charset="0"/>
              </a:rPr>
              <a:t>users are present, then each user can get a time quantum. When the user submits the command, the response time is in few seconds at most. </a:t>
            </a:r>
          </a:p>
          <a:p>
            <a:pPr lvl="0"/>
            <a:endParaRPr lang="en-GB" sz="2800" b="1" dirty="0">
              <a:solidFill>
                <a:srgbClr val="000000"/>
              </a:solidFill>
              <a:latin typeface="Times New Roman" pitchFamily="18" charset="0"/>
              <a:cs typeface="Times New Roman" pitchFamily="18" charset="0"/>
            </a:endParaRPr>
          </a:p>
        </p:txBody>
      </p:sp>
    </p:spTree>
    <p:extLst>
      <p:ext uri="{BB962C8B-B14F-4D97-AF65-F5344CB8AC3E}">
        <p14:creationId xmlns:p14="http://schemas.microsoft.com/office/powerpoint/2010/main" val="35087154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12</a:t>
            </a:fld>
            <a:endParaRPr lang="en-US" sz="1800" b="1" dirty="0"/>
          </a:p>
        </p:txBody>
      </p:sp>
      <p:sp>
        <p:nvSpPr>
          <p:cNvPr id="6" name="Rectangle 5"/>
          <p:cNvSpPr/>
          <p:nvPr/>
        </p:nvSpPr>
        <p:spPr>
          <a:xfrm>
            <a:off x="0" y="14912"/>
            <a:ext cx="9144000" cy="6247864"/>
          </a:xfrm>
          <a:prstGeom prst="rect">
            <a:avLst/>
          </a:prstGeom>
        </p:spPr>
        <p:txBody>
          <a:bodyPr wrap="square">
            <a:spAutoFit/>
          </a:bodyPr>
          <a:lstStyle/>
          <a:p>
            <a:pPr marL="342900" indent="-342900" algn="just">
              <a:buFont typeface="Courier New" pitchFamily="49" charset="0"/>
              <a:buChar char="o"/>
            </a:pPr>
            <a:r>
              <a:rPr lang="en-GB" sz="2000" dirty="0" smtClean="0">
                <a:solidFill>
                  <a:srgbClr val="000000"/>
                </a:solidFill>
                <a:latin typeface="Times New Roman" pitchFamily="18" charset="0"/>
                <a:cs typeface="Times New Roman" pitchFamily="18" charset="0"/>
              </a:rPr>
              <a:t>     The </a:t>
            </a:r>
            <a:r>
              <a:rPr lang="en-GB" sz="2000" dirty="0">
                <a:solidFill>
                  <a:srgbClr val="000000"/>
                </a:solidFill>
                <a:latin typeface="Times New Roman" pitchFamily="18" charset="0"/>
                <a:cs typeface="Times New Roman" pitchFamily="18" charset="0"/>
              </a:rPr>
              <a:t>operating system uses CPU scheduling and multiprogramming to provide each user with a small portion of a time. Computer systems that were designed primarily as batch systems have been modified to time-sharing systems. </a:t>
            </a:r>
            <a:endParaRPr lang="en-GB" sz="2000" dirty="0" smtClean="0">
              <a:solidFill>
                <a:srgbClr val="000000"/>
              </a:solidFill>
              <a:latin typeface="Times New Roman" pitchFamily="18" charset="0"/>
              <a:cs typeface="Times New Roman" pitchFamily="18" charset="0"/>
            </a:endParaRPr>
          </a:p>
          <a:p>
            <a:pPr marL="342900" indent="-342900" algn="just">
              <a:buFont typeface="Courier New" pitchFamily="49" charset="0"/>
              <a:buChar char="o"/>
            </a:pPr>
            <a:endParaRPr lang="en-GB" sz="2000" dirty="0">
              <a:solidFill>
                <a:srgbClr val="000000"/>
              </a:solidFill>
              <a:latin typeface="Times New Roman" pitchFamily="18" charset="0"/>
              <a:cs typeface="Times New Roman" pitchFamily="18" charset="0"/>
            </a:endParaRPr>
          </a:p>
          <a:p>
            <a:pPr marL="342900" indent="-342900" algn="just">
              <a:buFont typeface="Courier New" pitchFamily="49" charset="0"/>
              <a:buChar char="o"/>
            </a:pPr>
            <a:endParaRPr lang="en-GB" sz="2000" dirty="0" smtClean="0">
              <a:solidFill>
                <a:srgbClr val="000000"/>
              </a:solidFill>
              <a:latin typeface="Times New Roman" pitchFamily="18" charset="0"/>
              <a:cs typeface="Times New Roman" pitchFamily="18" charset="0"/>
            </a:endParaRPr>
          </a:p>
          <a:p>
            <a:pPr marL="342900" indent="-342900" algn="just">
              <a:buFont typeface="Courier New" pitchFamily="49" charset="0"/>
              <a:buChar char="o"/>
            </a:pPr>
            <a:endParaRPr lang="en-GB" sz="2000" dirty="0">
              <a:solidFill>
                <a:srgbClr val="000000"/>
              </a:solidFill>
              <a:latin typeface="Times New Roman" pitchFamily="18" charset="0"/>
              <a:cs typeface="Times New Roman" pitchFamily="18" charset="0"/>
            </a:endParaRPr>
          </a:p>
          <a:p>
            <a:pPr marL="342900" indent="-342900" algn="just">
              <a:buFont typeface="Courier New" pitchFamily="49" charset="0"/>
              <a:buChar char="o"/>
            </a:pPr>
            <a:endParaRPr lang="en-GB" sz="2000" dirty="0" smtClean="0">
              <a:solidFill>
                <a:srgbClr val="000000"/>
              </a:solidFill>
              <a:latin typeface="Times New Roman" pitchFamily="18" charset="0"/>
              <a:cs typeface="Times New Roman" pitchFamily="18" charset="0"/>
            </a:endParaRPr>
          </a:p>
          <a:p>
            <a:pPr marL="342900" indent="-342900" algn="just">
              <a:buFont typeface="Courier New" pitchFamily="49" charset="0"/>
              <a:buChar char="o"/>
            </a:pPr>
            <a:endParaRPr lang="en-GB" sz="2000" dirty="0">
              <a:solidFill>
                <a:srgbClr val="000000"/>
              </a:solidFill>
              <a:latin typeface="Times New Roman" pitchFamily="18" charset="0"/>
              <a:cs typeface="Times New Roman" pitchFamily="18" charset="0"/>
            </a:endParaRPr>
          </a:p>
          <a:p>
            <a:pPr marL="342900" indent="-342900" algn="just">
              <a:buFont typeface="Courier New" pitchFamily="49" charset="0"/>
              <a:buChar char="o"/>
            </a:pPr>
            <a:endParaRPr lang="en-GB" sz="2000" dirty="0" smtClean="0">
              <a:solidFill>
                <a:srgbClr val="000000"/>
              </a:solidFill>
              <a:latin typeface="Times New Roman" pitchFamily="18" charset="0"/>
              <a:cs typeface="Times New Roman" pitchFamily="18" charset="0"/>
            </a:endParaRPr>
          </a:p>
          <a:p>
            <a:endParaRPr lang="en-GB" sz="2000" dirty="0">
              <a:solidFill>
                <a:srgbClr val="000000"/>
              </a:solidFill>
              <a:latin typeface="Times New Roman" pitchFamily="18" charset="0"/>
              <a:cs typeface="Times New Roman" pitchFamily="18" charset="0"/>
            </a:endParaRPr>
          </a:p>
          <a:p>
            <a:endParaRPr lang="en-GB" sz="2000" dirty="0" smtClean="0">
              <a:solidFill>
                <a:srgbClr val="000000"/>
              </a:solidFill>
              <a:latin typeface="Times New Roman" pitchFamily="18" charset="0"/>
              <a:cs typeface="Times New Roman" pitchFamily="18" charset="0"/>
            </a:endParaRPr>
          </a:p>
          <a:p>
            <a:endParaRPr lang="en-GB" sz="2000" dirty="0">
              <a:solidFill>
                <a:srgbClr val="000000"/>
              </a:solidFill>
              <a:latin typeface="Times New Roman" pitchFamily="18" charset="0"/>
              <a:cs typeface="Times New Roman" pitchFamily="18" charset="0"/>
            </a:endParaRPr>
          </a:p>
          <a:p>
            <a:endParaRPr lang="en-GB" sz="2000" dirty="0" smtClean="0">
              <a:solidFill>
                <a:srgbClr val="000000"/>
              </a:solidFill>
              <a:latin typeface="Times New Roman" pitchFamily="18" charset="0"/>
              <a:cs typeface="Times New Roman" pitchFamily="18" charset="0"/>
            </a:endParaRPr>
          </a:p>
          <a:p>
            <a:endParaRPr lang="en-GB" sz="2000" dirty="0">
              <a:solidFill>
                <a:srgbClr val="000000"/>
              </a:solidFill>
              <a:latin typeface="Times New Roman" pitchFamily="18" charset="0"/>
              <a:cs typeface="Times New Roman" pitchFamily="18" charset="0"/>
            </a:endParaRPr>
          </a:p>
          <a:p>
            <a:endParaRPr lang="en-GB" sz="2000" dirty="0" smtClean="0">
              <a:solidFill>
                <a:srgbClr val="000000"/>
              </a:solidFill>
              <a:latin typeface="Times New Roman" pitchFamily="18" charset="0"/>
              <a:cs typeface="Times New Roman" pitchFamily="18" charset="0"/>
            </a:endParaRPr>
          </a:p>
          <a:p>
            <a:endParaRPr lang="en-GB" sz="2000" dirty="0">
              <a:solidFill>
                <a:srgbClr val="000000"/>
              </a:solidFill>
              <a:latin typeface="Times New Roman" pitchFamily="18" charset="0"/>
              <a:cs typeface="Times New Roman" pitchFamily="18" charset="0"/>
            </a:endParaRPr>
          </a:p>
          <a:p>
            <a:endParaRPr lang="en-GB" sz="2000" dirty="0" smtClean="0">
              <a:solidFill>
                <a:srgbClr val="000000"/>
              </a:solidFill>
              <a:latin typeface="Times New Roman" pitchFamily="18" charset="0"/>
              <a:cs typeface="Times New Roman" pitchFamily="18" charset="0"/>
            </a:endParaRPr>
          </a:p>
          <a:p>
            <a:endParaRPr lang="en-GB" sz="2000" dirty="0">
              <a:solidFill>
                <a:srgbClr val="000000"/>
              </a:solidFill>
              <a:latin typeface="Times New Roman" pitchFamily="18" charset="0"/>
              <a:cs typeface="Times New Roman" pitchFamily="18" charset="0"/>
            </a:endParaRPr>
          </a:p>
          <a:p>
            <a:endParaRPr lang="en-GB" sz="2000" dirty="0" smtClean="0">
              <a:solidFill>
                <a:srgbClr val="000000"/>
              </a:solidFill>
              <a:latin typeface="Times New Roman" pitchFamily="18" charset="0"/>
              <a:cs typeface="Times New Roman" pitchFamily="18" charset="0"/>
            </a:endParaRPr>
          </a:p>
          <a:p>
            <a:endParaRPr lang="en-GB" sz="2000" dirty="0">
              <a:latin typeface="Times New Roman" pitchFamily="18" charset="0"/>
              <a:cs typeface="Times New Roman" pitchFamily="18" charset="0"/>
            </a:endParaRPr>
          </a:p>
        </p:txBody>
      </p:sp>
      <p:pic>
        <p:nvPicPr>
          <p:cNvPr id="6861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6331" y="1628800"/>
            <a:ext cx="7111709" cy="39604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665950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smtClean="0"/>
              <a:t>3/6/2022</a:t>
            </a:fld>
            <a:endParaRPr lang="en-US" sz="1800" dirty="0"/>
          </a:p>
        </p:txBody>
      </p:sp>
      <p:sp>
        <p:nvSpPr>
          <p:cNvPr id="5" name="Slide Number Placeholder 4"/>
          <p:cNvSpPr>
            <a:spLocks noGrp="1"/>
          </p:cNvSpPr>
          <p:nvPr>
            <p:ph type="sldNum" sz="quarter" idx="12"/>
          </p:nvPr>
        </p:nvSpPr>
        <p:spPr/>
        <p:txBody>
          <a:bodyPr/>
          <a:lstStyle/>
          <a:p>
            <a:fld id="{6AFE7BC5-1C93-47B9-8F0F-5BCAEE10B724}" type="slidenum">
              <a:rPr lang="en-US" sz="1800" smtClean="0"/>
              <a:pPr/>
              <a:t>13</a:t>
            </a:fld>
            <a:endParaRPr lang="en-US" sz="1800" dirty="0"/>
          </a:p>
        </p:txBody>
      </p:sp>
      <p:pic>
        <p:nvPicPr>
          <p:cNvPr id="696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5037" y="2780928"/>
            <a:ext cx="7273925" cy="3475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0" y="3509"/>
            <a:ext cx="9144000" cy="2862322"/>
          </a:xfrm>
          <a:prstGeom prst="rect">
            <a:avLst/>
          </a:prstGeom>
        </p:spPr>
        <p:txBody>
          <a:bodyPr wrap="square">
            <a:spAutoFit/>
          </a:bodyPr>
          <a:lstStyle/>
          <a:p>
            <a:r>
              <a:rPr lang="en-GB" b="1" dirty="0">
                <a:solidFill>
                  <a:srgbClr val="000000"/>
                </a:solidFill>
                <a:latin typeface="Times New Roman" pitchFamily="18" charset="0"/>
                <a:cs typeface="Times New Roman" pitchFamily="18" charset="0"/>
              </a:rPr>
              <a:t>Advantages of Timesharing operating systems are as follows</a:t>
            </a:r>
            <a:r>
              <a:rPr lang="en-GB" dirty="0">
                <a:solidFill>
                  <a:srgbClr val="000000"/>
                </a:solidFill>
                <a:latin typeface="Times New Roman" pitchFamily="18" charset="0"/>
                <a:cs typeface="Times New Roman" pitchFamily="18" charset="0"/>
              </a:rPr>
              <a:t>: </a:t>
            </a:r>
          </a:p>
          <a:p>
            <a:pPr marL="285750" indent="-285750">
              <a:buFont typeface="Wingdings" pitchFamily="2" charset="2"/>
              <a:buChar char="q"/>
            </a:pPr>
            <a:r>
              <a:rPr lang="en-GB" dirty="0" smtClean="0">
                <a:solidFill>
                  <a:srgbClr val="000000"/>
                </a:solidFill>
                <a:latin typeface="Times New Roman" pitchFamily="18" charset="0"/>
                <a:cs typeface="Times New Roman" pitchFamily="18" charset="0"/>
              </a:rPr>
              <a:t>Provides </a:t>
            </a:r>
            <a:r>
              <a:rPr lang="en-GB" dirty="0">
                <a:solidFill>
                  <a:srgbClr val="000000"/>
                </a:solidFill>
                <a:latin typeface="Times New Roman" pitchFamily="18" charset="0"/>
                <a:cs typeface="Times New Roman" pitchFamily="18" charset="0"/>
              </a:rPr>
              <a:t>the advantage of quick response </a:t>
            </a:r>
          </a:p>
          <a:p>
            <a:pPr marL="285750" indent="-285750">
              <a:buFont typeface="Wingdings" pitchFamily="2" charset="2"/>
              <a:buChar char="q"/>
            </a:pPr>
            <a:r>
              <a:rPr lang="en-GB" dirty="0" smtClean="0">
                <a:solidFill>
                  <a:srgbClr val="000000"/>
                </a:solidFill>
                <a:latin typeface="Times New Roman" pitchFamily="18" charset="0"/>
                <a:cs typeface="Times New Roman" pitchFamily="18" charset="0"/>
              </a:rPr>
              <a:t> </a:t>
            </a:r>
            <a:r>
              <a:rPr lang="en-GB" dirty="0">
                <a:solidFill>
                  <a:srgbClr val="000000"/>
                </a:solidFill>
                <a:latin typeface="Times New Roman" pitchFamily="18" charset="0"/>
                <a:cs typeface="Times New Roman" pitchFamily="18" charset="0"/>
              </a:rPr>
              <a:t>Avoids duplication of software </a:t>
            </a:r>
          </a:p>
          <a:p>
            <a:pPr marL="285750" indent="-285750">
              <a:buFont typeface="Wingdings" pitchFamily="2" charset="2"/>
              <a:buChar char="q"/>
            </a:pPr>
            <a:r>
              <a:rPr lang="en-GB" dirty="0" smtClean="0">
                <a:solidFill>
                  <a:srgbClr val="000000"/>
                </a:solidFill>
                <a:latin typeface="Times New Roman" pitchFamily="18" charset="0"/>
                <a:cs typeface="Times New Roman" pitchFamily="18" charset="0"/>
              </a:rPr>
              <a:t>Reduces </a:t>
            </a:r>
            <a:r>
              <a:rPr lang="en-GB" dirty="0">
                <a:solidFill>
                  <a:srgbClr val="000000"/>
                </a:solidFill>
                <a:latin typeface="Times New Roman" pitchFamily="18" charset="0"/>
                <a:cs typeface="Times New Roman" pitchFamily="18" charset="0"/>
              </a:rPr>
              <a:t>CPU idle time </a:t>
            </a:r>
            <a:endParaRPr lang="en-GB" dirty="0" smtClean="0">
              <a:solidFill>
                <a:srgbClr val="000000"/>
              </a:solidFill>
              <a:latin typeface="Times New Roman" pitchFamily="18" charset="0"/>
              <a:cs typeface="Times New Roman" pitchFamily="18" charset="0"/>
            </a:endParaRPr>
          </a:p>
          <a:p>
            <a:pPr marL="285750" indent="-285750">
              <a:buFont typeface="Wingdings" pitchFamily="2" charset="2"/>
              <a:buChar char="q"/>
            </a:pPr>
            <a:endParaRPr lang="en-GB" dirty="0">
              <a:solidFill>
                <a:srgbClr val="000000"/>
              </a:solidFill>
              <a:latin typeface="Times New Roman" pitchFamily="18" charset="0"/>
              <a:cs typeface="Times New Roman" pitchFamily="18" charset="0"/>
            </a:endParaRPr>
          </a:p>
          <a:p>
            <a:r>
              <a:rPr lang="en-GB" b="1" dirty="0">
                <a:latin typeface="Times New Roman" pitchFamily="18" charset="0"/>
                <a:cs typeface="Times New Roman" pitchFamily="18" charset="0"/>
              </a:rPr>
              <a:t>Disadvantages of Time-sharing operating systems are as follows</a:t>
            </a:r>
            <a:r>
              <a:rPr lang="en-GB" dirty="0">
                <a:latin typeface="Times New Roman" pitchFamily="18" charset="0"/>
                <a:cs typeface="Times New Roman" pitchFamily="18" charset="0"/>
              </a:rPr>
              <a:t>: </a:t>
            </a:r>
          </a:p>
          <a:p>
            <a:pPr marL="285750" indent="-285750">
              <a:buFont typeface="Wingdings" pitchFamily="2" charset="2"/>
              <a:buChar char="q"/>
            </a:pPr>
            <a:r>
              <a:rPr lang="en-GB" dirty="0" smtClean="0">
                <a:latin typeface="Times New Roman" pitchFamily="18" charset="0"/>
                <a:cs typeface="Times New Roman" pitchFamily="18" charset="0"/>
              </a:rPr>
              <a:t>Problem </a:t>
            </a:r>
            <a:r>
              <a:rPr lang="en-GB" dirty="0">
                <a:latin typeface="Times New Roman" pitchFamily="18" charset="0"/>
                <a:cs typeface="Times New Roman" pitchFamily="18" charset="0"/>
              </a:rPr>
              <a:t>of reliability </a:t>
            </a:r>
          </a:p>
          <a:p>
            <a:pPr marL="285750" indent="-285750">
              <a:buFont typeface="Wingdings" pitchFamily="2" charset="2"/>
              <a:buChar char="q"/>
            </a:pPr>
            <a:r>
              <a:rPr lang="en-GB" dirty="0" smtClean="0">
                <a:latin typeface="Times New Roman" pitchFamily="18" charset="0"/>
                <a:cs typeface="Times New Roman" pitchFamily="18" charset="0"/>
              </a:rPr>
              <a:t> </a:t>
            </a:r>
            <a:r>
              <a:rPr lang="en-GB" dirty="0">
                <a:latin typeface="Times New Roman" pitchFamily="18" charset="0"/>
                <a:cs typeface="Times New Roman" pitchFamily="18" charset="0"/>
              </a:rPr>
              <a:t>Question of security and integrity of user programs and data </a:t>
            </a:r>
          </a:p>
          <a:p>
            <a:pPr marL="285750" indent="-285750">
              <a:buFont typeface="Wingdings" pitchFamily="2" charset="2"/>
              <a:buChar char="q"/>
            </a:pPr>
            <a:r>
              <a:rPr lang="en-GB" dirty="0" smtClean="0">
                <a:latin typeface="Times New Roman" pitchFamily="18" charset="0"/>
                <a:cs typeface="Times New Roman" pitchFamily="18" charset="0"/>
              </a:rPr>
              <a:t> </a:t>
            </a:r>
            <a:r>
              <a:rPr lang="en-GB" dirty="0">
                <a:latin typeface="Times New Roman" pitchFamily="18" charset="0"/>
                <a:cs typeface="Times New Roman" pitchFamily="18" charset="0"/>
              </a:rPr>
              <a:t>Problem of data communication </a:t>
            </a:r>
          </a:p>
          <a:p>
            <a:endParaRPr lang="en-GB" dirty="0">
              <a:solidFill>
                <a:srgbClr val="000000"/>
              </a:solidFill>
              <a:latin typeface="Times New Roman" pitchFamily="18" charset="0"/>
              <a:cs typeface="Times New Roman" pitchFamily="18" charset="0"/>
            </a:endParaRPr>
          </a:p>
        </p:txBody>
      </p:sp>
    </p:spTree>
    <p:extLst>
      <p:ext uri="{BB962C8B-B14F-4D97-AF65-F5344CB8AC3E}">
        <p14:creationId xmlns:p14="http://schemas.microsoft.com/office/powerpoint/2010/main" val="5176424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14</a:t>
            </a:fld>
            <a:endParaRPr lang="en-US" sz="1800" b="1" dirty="0"/>
          </a:p>
        </p:txBody>
      </p:sp>
      <p:sp>
        <p:nvSpPr>
          <p:cNvPr id="6" name="Rectangle 5"/>
          <p:cNvSpPr/>
          <p:nvPr/>
        </p:nvSpPr>
        <p:spPr>
          <a:xfrm>
            <a:off x="0" y="0"/>
            <a:ext cx="9144000" cy="6155531"/>
          </a:xfrm>
          <a:prstGeom prst="rect">
            <a:avLst/>
          </a:prstGeom>
        </p:spPr>
        <p:txBody>
          <a:bodyPr wrap="square">
            <a:spAutoFit/>
          </a:bodyPr>
          <a:lstStyle/>
          <a:p>
            <a:pPr marL="285750" lvl="0" indent="-285750">
              <a:buFont typeface="Wingdings" pitchFamily="2" charset="2"/>
              <a:buChar char="v"/>
            </a:pPr>
            <a:r>
              <a:rPr lang="en-GB" sz="2800" dirty="0">
                <a:solidFill>
                  <a:srgbClr val="000000"/>
                </a:solidFill>
                <a:latin typeface="Times New Roman" pitchFamily="18" charset="0"/>
                <a:cs typeface="Times New Roman" pitchFamily="18" charset="0"/>
              </a:rPr>
              <a:t> </a:t>
            </a:r>
            <a:r>
              <a:rPr lang="en-GB" sz="2800" b="1" dirty="0"/>
              <a:t>Distributed Operating System </a:t>
            </a:r>
            <a:endParaRPr lang="en-GB" b="1" dirty="0" smtClean="0"/>
          </a:p>
          <a:p>
            <a:pPr marL="285750" lvl="0" indent="-285750">
              <a:buFont typeface="Wingdings" pitchFamily="2" charset="2"/>
              <a:buChar char="v"/>
            </a:pPr>
            <a:endParaRPr lang="en-GB" b="1" dirty="0"/>
          </a:p>
          <a:p>
            <a:pPr marL="285750" lvl="0" indent="-285750" algn="just">
              <a:buFont typeface="Courier New" pitchFamily="49" charset="0"/>
              <a:buChar char="o"/>
            </a:pPr>
            <a:r>
              <a:rPr lang="en-GB" sz="2000" dirty="0" smtClean="0">
                <a:solidFill>
                  <a:srgbClr val="000000"/>
                </a:solidFill>
                <a:latin typeface="Times New Roman" pitchFamily="18" charset="0"/>
                <a:cs typeface="Times New Roman" pitchFamily="18" charset="0"/>
              </a:rPr>
              <a:t>Distributed </a:t>
            </a:r>
            <a:r>
              <a:rPr lang="en-GB" sz="2000" dirty="0">
                <a:solidFill>
                  <a:srgbClr val="000000"/>
                </a:solidFill>
                <a:latin typeface="Times New Roman" pitchFamily="18" charset="0"/>
                <a:cs typeface="Times New Roman" pitchFamily="18" charset="0"/>
              </a:rPr>
              <a:t>systems use multiple central processors to serve multiple real-time applications and multiple users. Data processing jobs are distributed among the processors accordingly. </a:t>
            </a:r>
            <a:endParaRPr lang="en-GB" sz="2000" b="1" dirty="0">
              <a:latin typeface="Times New Roman" pitchFamily="18" charset="0"/>
              <a:cs typeface="Times New Roman" pitchFamily="18" charset="0"/>
            </a:endParaRPr>
          </a:p>
          <a:p>
            <a:pPr lvl="0"/>
            <a:endParaRPr lang="en-GB" b="1" dirty="0" smtClean="0"/>
          </a:p>
          <a:p>
            <a:pPr marL="285750" lvl="0" indent="-285750" algn="just">
              <a:buFont typeface="Courier New" pitchFamily="49" charset="0"/>
              <a:buChar char="o"/>
            </a:pPr>
            <a:r>
              <a:rPr lang="en-GB" dirty="0" smtClean="0">
                <a:solidFill>
                  <a:srgbClr val="000000"/>
                </a:solidFill>
                <a:latin typeface="Verdana"/>
              </a:rPr>
              <a:t>The </a:t>
            </a:r>
            <a:r>
              <a:rPr lang="en-GB" dirty="0">
                <a:solidFill>
                  <a:srgbClr val="000000"/>
                </a:solidFill>
                <a:latin typeface="Verdana"/>
              </a:rPr>
              <a:t>processors communicate with one another through various communication lines (such as high-speed buses or telephone lines). These are referred as </a:t>
            </a:r>
            <a:r>
              <a:rPr lang="en-GB" b="1" dirty="0">
                <a:solidFill>
                  <a:srgbClr val="000000"/>
                </a:solidFill>
                <a:latin typeface="Verdana"/>
              </a:rPr>
              <a:t>loosely coupled systems </a:t>
            </a:r>
            <a:r>
              <a:rPr lang="en-GB" dirty="0">
                <a:solidFill>
                  <a:srgbClr val="000000"/>
                </a:solidFill>
                <a:latin typeface="Verdana"/>
              </a:rPr>
              <a:t>or distributed systems. Processors in a distributed system may vary in size and function. These processors are referred as sites, nodes, computers, and so on. </a:t>
            </a:r>
            <a:endParaRPr lang="en-GB" b="1" dirty="0"/>
          </a:p>
          <a:p>
            <a:pPr marL="285750" lvl="0" indent="-285750">
              <a:buFont typeface="Wingdings" pitchFamily="2" charset="2"/>
              <a:buChar char="v"/>
            </a:pPr>
            <a:endParaRPr lang="en-GB" b="1" dirty="0" smtClean="0"/>
          </a:p>
          <a:p>
            <a:pPr lvl="0"/>
            <a:endParaRPr lang="en-GB" b="1" dirty="0" smtClean="0"/>
          </a:p>
          <a:p>
            <a:pPr lvl="0"/>
            <a:endParaRPr lang="en-GB" b="1" dirty="0"/>
          </a:p>
          <a:p>
            <a:pPr lvl="0"/>
            <a:endParaRPr lang="en-GB" b="1" dirty="0" smtClean="0"/>
          </a:p>
          <a:p>
            <a:pPr lvl="0"/>
            <a:endParaRPr lang="en-GB" b="1" dirty="0"/>
          </a:p>
          <a:p>
            <a:pPr lvl="0"/>
            <a:endParaRPr lang="en-GB" b="1" dirty="0" smtClean="0"/>
          </a:p>
          <a:p>
            <a:pPr lvl="0"/>
            <a:endParaRPr lang="en-GB" b="1" dirty="0" smtClean="0"/>
          </a:p>
          <a:p>
            <a:pPr lvl="0"/>
            <a:endParaRPr lang="en-GB" b="1" dirty="0"/>
          </a:p>
          <a:p>
            <a:pPr lvl="0"/>
            <a:endParaRPr lang="en-GB" b="1" dirty="0" smtClean="0"/>
          </a:p>
          <a:p>
            <a:pPr lvl="0"/>
            <a:endParaRPr lang="en-GB" b="1" dirty="0"/>
          </a:p>
        </p:txBody>
      </p:sp>
      <p:pic>
        <p:nvPicPr>
          <p:cNvPr id="706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4828" y="3402141"/>
            <a:ext cx="5026794" cy="31237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5233504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15</a:t>
            </a:fld>
            <a:endParaRPr lang="en-US" sz="1800" b="1" dirty="0"/>
          </a:p>
        </p:txBody>
      </p:sp>
      <p:sp>
        <p:nvSpPr>
          <p:cNvPr id="6" name="Rectangle 5"/>
          <p:cNvSpPr/>
          <p:nvPr/>
        </p:nvSpPr>
        <p:spPr>
          <a:xfrm>
            <a:off x="0" y="0"/>
            <a:ext cx="9145016" cy="6186309"/>
          </a:xfrm>
          <a:prstGeom prst="rect">
            <a:avLst/>
          </a:prstGeom>
        </p:spPr>
        <p:txBody>
          <a:bodyPr wrap="square">
            <a:spAutoFit/>
          </a:bodyPr>
          <a:lstStyle/>
          <a:p>
            <a:r>
              <a:rPr lang="en-GB" b="1" dirty="0">
                <a:latin typeface="Times New Roman" pitchFamily="18" charset="0"/>
                <a:cs typeface="Times New Roman" pitchFamily="18" charset="0"/>
              </a:rPr>
              <a:t>The advantages of distributed systems are as follows: </a:t>
            </a:r>
          </a:p>
          <a:p>
            <a:endParaRPr lang="en-GB" dirty="0"/>
          </a:p>
          <a:p>
            <a:pPr marL="285750" indent="-285750">
              <a:buFont typeface="Wingdings" pitchFamily="2" charset="2"/>
              <a:buChar char="q"/>
            </a:pPr>
            <a:r>
              <a:rPr lang="en-GB" dirty="0" smtClean="0">
                <a:latin typeface="Times New Roman" pitchFamily="18" charset="0"/>
                <a:cs typeface="Times New Roman" pitchFamily="18" charset="0"/>
              </a:rPr>
              <a:t>With </a:t>
            </a:r>
            <a:r>
              <a:rPr lang="en-GB" dirty="0">
                <a:latin typeface="Times New Roman" pitchFamily="18" charset="0"/>
                <a:cs typeface="Times New Roman" pitchFamily="18" charset="0"/>
              </a:rPr>
              <a:t>resource sharing facility, a user at one site may be able to use the resources available at another. </a:t>
            </a:r>
          </a:p>
          <a:p>
            <a:pPr marL="285750" indent="-285750">
              <a:buFont typeface="Wingdings" pitchFamily="2" charset="2"/>
              <a:buChar char="q"/>
            </a:pPr>
            <a:r>
              <a:rPr lang="en-GB" dirty="0" smtClean="0">
                <a:latin typeface="Times New Roman" pitchFamily="18" charset="0"/>
                <a:cs typeface="Times New Roman" pitchFamily="18" charset="0"/>
              </a:rPr>
              <a:t>Speedup </a:t>
            </a:r>
            <a:r>
              <a:rPr lang="en-GB" dirty="0">
                <a:latin typeface="Times New Roman" pitchFamily="18" charset="0"/>
                <a:cs typeface="Times New Roman" pitchFamily="18" charset="0"/>
              </a:rPr>
              <a:t>the exchange of data with one another via electronic mail. </a:t>
            </a:r>
          </a:p>
          <a:p>
            <a:pPr marL="285750" indent="-285750">
              <a:buFont typeface="Wingdings" pitchFamily="2" charset="2"/>
              <a:buChar char="q"/>
            </a:pPr>
            <a:r>
              <a:rPr lang="en-GB" dirty="0" smtClean="0">
                <a:latin typeface="Times New Roman" pitchFamily="18" charset="0"/>
                <a:cs typeface="Times New Roman" pitchFamily="18" charset="0"/>
              </a:rPr>
              <a:t> </a:t>
            </a:r>
            <a:r>
              <a:rPr lang="en-GB" dirty="0">
                <a:latin typeface="Times New Roman" pitchFamily="18" charset="0"/>
                <a:cs typeface="Times New Roman" pitchFamily="18" charset="0"/>
              </a:rPr>
              <a:t>If one site fails in a distributed system, the remaining sites can potentially continue operating. </a:t>
            </a:r>
          </a:p>
          <a:p>
            <a:pPr marL="285750" indent="-285750">
              <a:buFont typeface="Wingdings" pitchFamily="2" charset="2"/>
              <a:buChar char="q"/>
            </a:pPr>
            <a:r>
              <a:rPr lang="en-GB" dirty="0" smtClean="0">
                <a:latin typeface="Times New Roman" pitchFamily="18" charset="0"/>
                <a:cs typeface="Times New Roman" pitchFamily="18" charset="0"/>
              </a:rPr>
              <a:t> </a:t>
            </a:r>
            <a:r>
              <a:rPr lang="en-GB" dirty="0">
                <a:latin typeface="Times New Roman" pitchFamily="18" charset="0"/>
                <a:cs typeface="Times New Roman" pitchFamily="18" charset="0"/>
              </a:rPr>
              <a:t>Better service to the customers. </a:t>
            </a:r>
          </a:p>
          <a:p>
            <a:pPr marL="285750" indent="-285750">
              <a:buFont typeface="Wingdings" pitchFamily="2" charset="2"/>
              <a:buChar char="q"/>
            </a:pPr>
            <a:r>
              <a:rPr lang="en-GB" dirty="0" smtClean="0">
                <a:latin typeface="Times New Roman" pitchFamily="18" charset="0"/>
                <a:cs typeface="Times New Roman" pitchFamily="18" charset="0"/>
              </a:rPr>
              <a:t> </a:t>
            </a:r>
            <a:r>
              <a:rPr lang="en-GB" dirty="0">
                <a:latin typeface="Times New Roman" pitchFamily="18" charset="0"/>
                <a:cs typeface="Times New Roman" pitchFamily="18" charset="0"/>
              </a:rPr>
              <a:t>Reduction of the load on the host computer. </a:t>
            </a:r>
          </a:p>
          <a:p>
            <a:pPr marL="285750" indent="-285750">
              <a:buFont typeface="Wingdings" pitchFamily="2" charset="2"/>
              <a:buChar char="q"/>
            </a:pPr>
            <a:r>
              <a:rPr lang="en-GB" dirty="0" smtClean="0">
                <a:latin typeface="Times New Roman" pitchFamily="18" charset="0"/>
                <a:cs typeface="Times New Roman" pitchFamily="18" charset="0"/>
              </a:rPr>
              <a:t> </a:t>
            </a:r>
            <a:r>
              <a:rPr lang="en-GB" dirty="0">
                <a:latin typeface="Times New Roman" pitchFamily="18" charset="0"/>
                <a:cs typeface="Times New Roman" pitchFamily="18" charset="0"/>
              </a:rPr>
              <a:t>Reduction of delays in data processing. </a:t>
            </a:r>
            <a:endParaRPr lang="en-GB" dirty="0" smtClean="0">
              <a:latin typeface="Times New Roman" pitchFamily="18" charset="0"/>
              <a:cs typeface="Times New Roman" pitchFamily="18" charset="0"/>
            </a:endParaRPr>
          </a:p>
          <a:p>
            <a:endParaRPr lang="en-GB" dirty="0" smtClean="0">
              <a:latin typeface="Times New Roman" pitchFamily="18" charset="0"/>
              <a:cs typeface="Times New Roman" pitchFamily="18" charset="0"/>
            </a:endParaRPr>
          </a:p>
          <a:p>
            <a:endParaRPr lang="en-GB" dirty="0">
              <a:latin typeface="Times New Roman" pitchFamily="18" charset="0"/>
              <a:cs typeface="Times New Roman" pitchFamily="18" charset="0"/>
            </a:endParaRPr>
          </a:p>
          <a:p>
            <a:r>
              <a:rPr lang="en-GB" b="1" dirty="0">
                <a:latin typeface="Times New Roman" pitchFamily="18" charset="0"/>
                <a:cs typeface="Times New Roman" pitchFamily="18" charset="0"/>
              </a:rPr>
              <a:t>Disadvantages of Distributed Operating System:</a:t>
            </a:r>
          </a:p>
          <a:p>
            <a:endParaRPr lang="en-GB" dirty="0">
              <a:latin typeface="Times New Roman" pitchFamily="18" charset="0"/>
              <a:cs typeface="Times New Roman" pitchFamily="18" charset="0"/>
            </a:endParaRPr>
          </a:p>
          <a:p>
            <a:pPr marL="285750" indent="-285750">
              <a:buFont typeface="Wingdings" pitchFamily="2" charset="2"/>
              <a:buChar char="q"/>
            </a:pPr>
            <a:r>
              <a:rPr lang="en-GB" dirty="0">
                <a:latin typeface="Times New Roman" pitchFamily="18" charset="0"/>
                <a:cs typeface="Times New Roman" pitchFamily="18" charset="0"/>
              </a:rPr>
              <a:t>Failure of the main network will stop the entire communication</a:t>
            </a:r>
          </a:p>
          <a:p>
            <a:pPr marL="285750" indent="-285750">
              <a:buFont typeface="Wingdings" pitchFamily="2" charset="2"/>
              <a:buChar char="q"/>
            </a:pPr>
            <a:r>
              <a:rPr lang="en-GB" dirty="0">
                <a:latin typeface="Times New Roman" pitchFamily="18" charset="0"/>
                <a:cs typeface="Times New Roman" pitchFamily="18" charset="0"/>
              </a:rPr>
              <a:t>To establish distributed systems the language which are used are not well defined yet</a:t>
            </a:r>
          </a:p>
          <a:p>
            <a:pPr marL="285750" indent="-285750">
              <a:buFont typeface="Wingdings" pitchFamily="2" charset="2"/>
              <a:buChar char="q"/>
            </a:pPr>
            <a:r>
              <a:rPr lang="en-GB" dirty="0">
                <a:latin typeface="Times New Roman" pitchFamily="18" charset="0"/>
                <a:cs typeface="Times New Roman" pitchFamily="18" charset="0"/>
              </a:rPr>
              <a:t>These types of systems are not readily available as they are very expensive. Not only that the underlying software is highly complex and not understood well </a:t>
            </a:r>
            <a:r>
              <a:rPr lang="en-GB" dirty="0" smtClean="0">
                <a:latin typeface="Times New Roman" pitchFamily="18" charset="0"/>
                <a:cs typeface="Times New Roman" pitchFamily="18" charset="0"/>
              </a:rPr>
              <a:t>yet</a:t>
            </a:r>
          </a:p>
          <a:p>
            <a:endParaRPr lang="en-GB" dirty="0" smtClean="0">
              <a:latin typeface="Times New Roman" pitchFamily="18" charset="0"/>
              <a:cs typeface="Times New Roman" pitchFamily="18" charset="0"/>
            </a:endParaRPr>
          </a:p>
          <a:p>
            <a:pPr marL="285750" indent="-285750">
              <a:buFont typeface="Wingdings" pitchFamily="2" charset="2"/>
              <a:buChar char="q"/>
            </a:pPr>
            <a:endParaRPr lang="en-GB" dirty="0">
              <a:latin typeface="Times New Roman" pitchFamily="18" charset="0"/>
              <a:cs typeface="Times New Roman" pitchFamily="18" charset="0"/>
            </a:endParaRPr>
          </a:p>
          <a:p>
            <a:endParaRPr lang="en-GB" dirty="0">
              <a:latin typeface="Times New Roman" pitchFamily="18" charset="0"/>
              <a:cs typeface="Times New Roman" pitchFamily="18" charset="0"/>
            </a:endParaRPr>
          </a:p>
          <a:p>
            <a:pPr marL="285750" indent="-285750">
              <a:buFont typeface="Wingdings" pitchFamily="2" charset="2"/>
              <a:buChar char="q"/>
            </a:pPr>
            <a:endParaRPr lang="en-GB" dirty="0" smtClean="0">
              <a:latin typeface="Times New Roman" pitchFamily="18" charset="0"/>
              <a:cs typeface="Times New Roman" pitchFamily="18" charset="0"/>
            </a:endParaRPr>
          </a:p>
          <a:p>
            <a:endParaRPr lang="en-GB" dirty="0">
              <a:latin typeface="Times New Roman" pitchFamily="18" charset="0"/>
              <a:cs typeface="Times New Roman" pitchFamily="18" charset="0"/>
            </a:endParaRPr>
          </a:p>
        </p:txBody>
      </p:sp>
    </p:spTree>
    <p:extLst>
      <p:ext uri="{BB962C8B-B14F-4D97-AF65-F5344CB8AC3E}">
        <p14:creationId xmlns:p14="http://schemas.microsoft.com/office/powerpoint/2010/main" val="36721652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16</a:t>
            </a:fld>
            <a:endParaRPr lang="en-US" sz="1800" b="1" dirty="0"/>
          </a:p>
        </p:txBody>
      </p:sp>
      <p:pic>
        <p:nvPicPr>
          <p:cNvPr id="7270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680" y="1062140"/>
            <a:ext cx="6113165" cy="5467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1302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smtClean="0"/>
              <a:t>3/6/2022</a:t>
            </a:fld>
            <a:endParaRPr lang="en-US" sz="1800"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17</a:t>
            </a:fld>
            <a:endParaRPr lang="en-US" sz="1800" b="1" dirty="0"/>
          </a:p>
        </p:txBody>
      </p:sp>
      <p:pic>
        <p:nvPicPr>
          <p:cNvPr id="737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7704" y="3573016"/>
            <a:ext cx="5294163" cy="3117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03045" y="36439"/>
            <a:ext cx="9040955" cy="6186309"/>
          </a:xfrm>
          <a:prstGeom prst="rect">
            <a:avLst/>
          </a:prstGeom>
        </p:spPr>
        <p:txBody>
          <a:bodyPr wrap="square">
            <a:spAutoFit/>
          </a:bodyPr>
          <a:lstStyle/>
          <a:p>
            <a:pPr marL="285750" lvl="0" indent="-285750">
              <a:buFont typeface="Wingdings" pitchFamily="2" charset="2"/>
              <a:buChar char="v"/>
            </a:pPr>
            <a:r>
              <a:rPr lang="en-GB" sz="2800" b="1" dirty="0"/>
              <a:t>Network Operating System </a:t>
            </a:r>
            <a:endParaRPr lang="en-GB" sz="2800" b="1" dirty="0" smtClean="0"/>
          </a:p>
          <a:p>
            <a:pPr marL="285750" lvl="0" indent="-285750">
              <a:buFont typeface="Wingdings" pitchFamily="2" charset="2"/>
              <a:buChar char="v"/>
            </a:pPr>
            <a:endParaRPr lang="en-GB" sz="2800" b="1" dirty="0"/>
          </a:p>
          <a:p>
            <a:pPr marL="342900" lvl="0" indent="-342900" algn="just">
              <a:buFont typeface="Courier New" pitchFamily="49" charset="0"/>
              <a:buChar char="o"/>
            </a:pPr>
            <a:r>
              <a:rPr lang="en-GB" sz="2000" dirty="0" smtClean="0">
                <a:latin typeface="Times New Roman" pitchFamily="18" charset="0"/>
                <a:cs typeface="Times New Roman" pitchFamily="18" charset="0"/>
              </a:rPr>
              <a:t>      A </a:t>
            </a:r>
            <a:r>
              <a:rPr lang="en-GB" sz="2000" dirty="0">
                <a:latin typeface="Times New Roman" pitchFamily="18" charset="0"/>
                <a:cs typeface="Times New Roman" pitchFamily="18" charset="0"/>
              </a:rPr>
              <a:t>Network Operating System runs on a server and provides the server the capability to manage data, users, groups, security, applications, and other networking functions. The primary purpose of the network operating system is to allow shared file and printer access among multiple computers in a network, typically a local area network (LAN), a private network or to other networks. </a:t>
            </a:r>
            <a:endParaRPr lang="en-GB" sz="2000" b="1" dirty="0">
              <a:latin typeface="Times New Roman" pitchFamily="18" charset="0"/>
              <a:cs typeface="Times New Roman" pitchFamily="18" charset="0"/>
            </a:endParaRPr>
          </a:p>
          <a:p>
            <a:pPr marL="285750" lvl="0" indent="-285750">
              <a:buFont typeface="Wingdings" pitchFamily="2" charset="2"/>
              <a:buChar char="v"/>
            </a:pPr>
            <a:endParaRPr lang="en-GB" b="1" dirty="0" smtClean="0"/>
          </a:p>
          <a:p>
            <a:pPr marL="285750" lvl="0" indent="-285750">
              <a:buFont typeface="Courier New" pitchFamily="49" charset="0"/>
              <a:buChar char="o"/>
            </a:pPr>
            <a:r>
              <a:rPr lang="en-GB" sz="2000" b="1" dirty="0" smtClean="0">
                <a:latin typeface="Times New Roman" pitchFamily="18" charset="0"/>
                <a:cs typeface="Times New Roman" pitchFamily="18" charset="0"/>
              </a:rPr>
              <a:t>  </a:t>
            </a:r>
            <a:r>
              <a:rPr lang="en-GB" sz="2000" dirty="0">
                <a:latin typeface="Times New Roman" pitchFamily="18" charset="0"/>
                <a:cs typeface="Times New Roman" pitchFamily="18" charset="0"/>
              </a:rPr>
              <a:t>For examples of network operating systems include Microsoft Windows Server 2003, Microsoft Windows Server 2008, UNIX, Linux, Mac OS X, Novell NetWare, and BSD. </a:t>
            </a:r>
          </a:p>
          <a:p>
            <a:pPr lvl="0"/>
            <a:endParaRPr lang="en-GB" b="1" dirty="0" smtClean="0"/>
          </a:p>
          <a:p>
            <a:pPr lvl="0"/>
            <a:endParaRPr lang="en-GB" b="1" dirty="0"/>
          </a:p>
          <a:p>
            <a:pPr marL="285750" lvl="0" indent="-285750">
              <a:buFont typeface="Wingdings" pitchFamily="2" charset="2"/>
              <a:buChar char="v"/>
            </a:pPr>
            <a:endParaRPr lang="en-GB" b="1" dirty="0" smtClean="0"/>
          </a:p>
          <a:p>
            <a:pPr lvl="0"/>
            <a:endParaRPr lang="en-GB" b="1" dirty="0"/>
          </a:p>
          <a:p>
            <a:pPr lvl="0"/>
            <a:endParaRPr lang="en-GB" b="1" dirty="0" smtClean="0"/>
          </a:p>
          <a:p>
            <a:pPr lvl="0"/>
            <a:endParaRPr lang="en-GB" b="1" dirty="0"/>
          </a:p>
          <a:p>
            <a:pPr lvl="0"/>
            <a:endParaRPr lang="en-GB" b="1" dirty="0" smtClean="0"/>
          </a:p>
          <a:p>
            <a:pPr lvl="0"/>
            <a:endParaRPr lang="en-GB" b="1" dirty="0"/>
          </a:p>
          <a:p>
            <a:pPr lvl="0"/>
            <a:r>
              <a:rPr lang="en-GB" b="1" dirty="0" smtClean="0"/>
              <a:t> </a:t>
            </a:r>
            <a:endParaRPr lang="en-GB" b="1" dirty="0"/>
          </a:p>
        </p:txBody>
      </p:sp>
    </p:spTree>
    <p:extLst>
      <p:ext uri="{BB962C8B-B14F-4D97-AF65-F5344CB8AC3E}">
        <p14:creationId xmlns:p14="http://schemas.microsoft.com/office/powerpoint/2010/main" val="11384848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18</a:t>
            </a:fld>
            <a:endParaRPr lang="en-US" sz="1800" b="1" dirty="0"/>
          </a:p>
        </p:txBody>
      </p:sp>
      <p:sp>
        <p:nvSpPr>
          <p:cNvPr id="6" name="Rectangle 5"/>
          <p:cNvSpPr/>
          <p:nvPr/>
        </p:nvSpPr>
        <p:spPr>
          <a:xfrm>
            <a:off x="14714" y="0"/>
            <a:ext cx="9144000" cy="6186309"/>
          </a:xfrm>
          <a:prstGeom prst="rect">
            <a:avLst/>
          </a:prstGeom>
        </p:spPr>
        <p:txBody>
          <a:bodyPr wrap="square">
            <a:spAutoFit/>
          </a:bodyPr>
          <a:lstStyle/>
          <a:p>
            <a:pPr fontAlgn="base"/>
            <a:r>
              <a:rPr lang="en-GB" b="1" dirty="0">
                <a:latin typeface="Times New Roman" pitchFamily="18" charset="0"/>
                <a:cs typeface="Times New Roman" pitchFamily="18" charset="0"/>
              </a:rPr>
              <a:t>Advantages of Network Operating System</a:t>
            </a:r>
            <a:r>
              <a:rPr lang="en-GB" b="1" dirty="0" smtClean="0">
                <a:latin typeface="Times New Roman" pitchFamily="18" charset="0"/>
                <a:cs typeface="Times New Roman" pitchFamily="18" charset="0"/>
              </a:rPr>
              <a:t>:</a:t>
            </a:r>
          </a:p>
          <a:p>
            <a:pPr fontAlgn="base"/>
            <a:endParaRPr lang="en-GB" dirty="0">
              <a:latin typeface="Times New Roman" pitchFamily="18" charset="0"/>
              <a:cs typeface="Times New Roman" pitchFamily="18" charset="0"/>
            </a:endParaRPr>
          </a:p>
          <a:p>
            <a:pPr marL="285750" indent="-285750" fontAlgn="base">
              <a:buFont typeface="Wingdings" pitchFamily="2" charset="2"/>
              <a:buChar char="q"/>
            </a:pPr>
            <a:r>
              <a:rPr lang="en-GB" dirty="0">
                <a:latin typeface="Times New Roman" pitchFamily="18" charset="0"/>
                <a:cs typeface="Times New Roman" pitchFamily="18" charset="0"/>
              </a:rPr>
              <a:t>Highly stable centralized servers</a:t>
            </a:r>
          </a:p>
          <a:p>
            <a:pPr marL="285750" indent="-285750" fontAlgn="base">
              <a:buFont typeface="Wingdings" pitchFamily="2" charset="2"/>
              <a:buChar char="q"/>
            </a:pPr>
            <a:r>
              <a:rPr lang="en-GB" dirty="0">
                <a:latin typeface="Times New Roman" pitchFamily="18" charset="0"/>
                <a:cs typeface="Times New Roman" pitchFamily="18" charset="0"/>
              </a:rPr>
              <a:t>Security concerns are handled through servers</a:t>
            </a:r>
          </a:p>
          <a:p>
            <a:pPr marL="285750" indent="-285750" fontAlgn="base">
              <a:buFont typeface="Wingdings" pitchFamily="2" charset="2"/>
              <a:buChar char="q"/>
            </a:pPr>
            <a:r>
              <a:rPr lang="en-GB" dirty="0">
                <a:latin typeface="Times New Roman" pitchFamily="18" charset="0"/>
                <a:cs typeface="Times New Roman" pitchFamily="18" charset="0"/>
              </a:rPr>
              <a:t>New technologies and hardware up-gradation are easily integrated to the system</a:t>
            </a:r>
          </a:p>
          <a:p>
            <a:pPr marL="285750" indent="-285750" fontAlgn="base">
              <a:buFont typeface="Wingdings" pitchFamily="2" charset="2"/>
              <a:buChar char="q"/>
            </a:pPr>
            <a:r>
              <a:rPr lang="en-GB" dirty="0">
                <a:latin typeface="Times New Roman" pitchFamily="18" charset="0"/>
                <a:cs typeface="Times New Roman" pitchFamily="18" charset="0"/>
              </a:rPr>
              <a:t>Server access are possible remotely from different locations and types of </a:t>
            </a:r>
            <a:r>
              <a:rPr lang="en-GB" dirty="0" smtClean="0">
                <a:latin typeface="Times New Roman" pitchFamily="18" charset="0"/>
                <a:cs typeface="Times New Roman" pitchFamily="18" charset="0"/>
              </a:rPr>
              <a:t>systems</a:t>
            </a:r>
          </a:p>
          <a:p>
            <a:pPr fontAlgn="base"/>
            <a:endParaRPr lang="en-GB" dirty="0">
              <a:latin typeface="Times New Roman" pitchFamily="18" charset="0"/>
              <a:cs typeface="Times New Roman" pitchFamily="18" charset="0"/>
            </a:endParaRPr>
          </a:p>
          <a:p>
            <a:pPr fontAlgn="base"/>
            <a:r>
              <a:rPr lang="en-GB" b="1" dirty="0">
                <a:latin typeface="Times New Roman" pitchFamily="18" charset="0"/>
                <a:cs typeface="Times New Roman" pitchFamily="18" charset="0"/>
              </a:rPr>
              <a:t>Disadvantages of Network Operating System</a:t>
            </a:r>
            <a:r>
              <a:rPr lang="en-GB" b="1" dirty="0" smtClean="0">
                <a:latin typeface="Times New Roman" pitchFamily="18" charset="0"/>
                <a:cs typeface="Times New Roman" pitchFamily="18" charset="0"/>
              </a:rPr>
              <a:t>:</a:t>
            </a:r>
          </a:p>
          <a:p>
            <a:pPr fontAlgn="base"/>
            <a:endParaRPr lang="en-GB" dirty="0">
              <a:latin typeface="Times New Roman" pitchFamily="18" charset="0"/>
              <a:cs typeface="Times New Roman" pitchFamily="18" charset="0"/>
            </a:endParaRPr>
          </a:p>
          <a:p>
            <a:pPr marL="285750" indent="-285750" fontAlgn="base">
              <a:buFont typeface="Wingdings" pitchFamily="2" charset="2"/>
              <a:buChar char="q"/>
            </a:pPr>
            <a:r>
              <a:rPr lang="en-GB" dirty="0">
                <a:latin typeface="Times New Roman" pitchFamily="18" charset="0"/>
                <a:cs typeface="Times New Roman" pitchFamily="18" charset="0"/>
              </a:rPr>
              <a:t>Servers are costly</a:t>
            </a:r>
          </a:p>
          <a:p>
            <a:pPr marL="285750" indent="-285750" fontAlgn="base">
              <a:buFont typeface="Wingdings" pitchFamily="2" charset="2"/>
              <a:buChar char="q"/>
            </a:pPr>
            <a:r>
              <a:rPr lang="en-GB" dirty="0">
                <a:latin typeface="Times New Roman" pitchFamily="18" charset="0"/>
                <a:cs typeface="Times New Roman" pitchFamily="18" charset="0"/>
              </a:rPr>
              <a:t>User has to depend on central location for most operations</a:t>
            </a:r>
          </a:p>
          <a:p>
            <a:pPr marL="285750" indent="-285750" fontAlgn="base">
              <a:buFont typeface="Wingdings" pitchFamily="2" charset="2"/>
              <a:buChar char="q"/>
            </a:pPr>
            <a:r>
              <a:rPr lang="en-GB" dirty="0">
                <a:latin typeface="Times New Roman" pitchFamily="18" charset="0"/>
                <a:cs typeface="Times New Roman" pitchFamily="18" charset="0"/>
              </a:rPr>
              <a:t>Maintenance and updates are required </a:t>
            </a:r>
            <a:r>
              <a:rPr lang="en-GB" dirty="0" smtClean="0">
                <a:latin typeface="Times New Roman" pitchFamily="18" charset="0"/>
                <a:cs typeface="Times New Roman" pitchFamily="18" charset="0"/>
              </a:rPr>
              <a:t>regularly</a:t>
            </a:r>
          </a:p>
          <a:p>
            <a:pPr fontAlgn="base"/>
            <a:endParaRPr lang="en-GB" dirty="0">
              <a:latin typeface="Times New Roman" pitchFamily="18" charset="0"/>
              <a:cs typeface="Times New Roman" pitchFamily="18" charset="0"/>
            </a:endParaRPr>
          </a:p>
          <a:p>
            <a:pPr fontAlgn="base"/>
            <a:endParaRPr lang="en-GB" dirty="0" smtClean="0">
              <a:latin typeface="Times New Roman" pitchFamily="18" charset="0"/>
              <a:cs typeface="Times New Roman" pitchFamily="18" charset="0"/>
            </a:endParaRPr>
          </a:p>
          <a:p>
            <a:pPr fontAlgn="base"/>
            <a:endParaRPr lang="en-GB" dirty="0">
              <a:latin typeface="Times New Roman" pitchFamily="18" charset="0"/>
              <a:cs typeface="Times New Roman" pitchFamily="18" charset="0"/>
            </a:endParaRPr>
          </a:p>
          <a:p>
            <a:pPr fontAlgn="base"/>
            <a:endParaRPr lang="en-GB" dirty="0" smtClean="0">
              <a:latin typeface="Times New Roman" pitchFamily="18" charset="0"/>
              <a:cs typeface="Times New Roman" pitchFamily="18" charset="0"/>
            </a:endParaRPr>
          </a:p>
          <a:p>
            <a:pPr fontAlgn="base"/>
            <a:endParaRPr lang="en-GB" dirty="0">
              <a:latin typeface="Times New Roman" pitchFamily="18" charset="0"/>
              <a:cs typeface="Times New Roman" pitchFamily="18" charset="0"/>
            </a:endParaRPr>
          </a:p>
          <a:p>
            <a:pPr fontAlgn="base"/>
            <a:endParaRPr lang="en-GB" dirty="0" smtClean="0">
              <a:latin typeface="Times New Roman" pitchFamily="18" charset="0"/>
              <a:cs typeface="Times New Roman" pitchFamily="18" charset="0"/>
            </a:endParaRPr>
          </a:p>
          <a:p>
            <a:pPr fontAlgn="base"/>
            <a:endParaRPr lang="en-GB" dirty="0">
              <a:latin typeface="Times New Roman" pitchFamily="18" charset="0"/>
              <a:cs typeface="Times New Roman" pitchFamily="18" charset="0"/>
            </a:endParaRPr>
          </a:p>
          <a:p>
            <a:pPr fontAlgn="base"/>
            <a:endParaRPr lang="en-GB" dirty="0" smtClean="0">
              <a:latin typeface="Times New Roman" pitchFamily="18" charset="0"/>
              <a:cs typeface="Times New Roman" pitchFamily="18" charset="0"/>
            </a:endParaRPr>
          </a:p>
          <a:p>
            <a:pPr fontAlgn="base"/>
            <a:endParaRPr lang="en-GB" dirty="0">
              <a:latin typeface="Times New Roman" pitchFamily="18" charset="0"/>
              <a:cs typeface="Times New Roman" pitchFamily="18" charset="0"/>
            </a:endParaRPr>
          </a:p>
          <a:p>
            <a:pPr fontAlgn="base"/>
            <a:endParaRPr lang="en-GB" dirty="0">
              <a:latin typeface="Times New Roman" pitchFamily="18" charset="0"/>
              <a:cs typeface="Times New Roman" pitchFamily="18" charset="0"/>
            </a:endParaRPr>
          </a:p>
        </p:txBody>
      </p:sp>
      <p:pic>
        <p:nvPicPr>
          <p:cNvPr id="747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7784" y="3322323"/>
            <a:ext cx="4320480" cy="3505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4500438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19</a:t>
            </a:fld>
            <a:endParaRPr lang="en-US" sz="1800" b="1" dirty="0"/>
          </a:p>
        </p:txBody>
      </p:sp>
      <p:sp>
        <p:nvSpPr>
          <p:cNvPr id="6" name="Rectangle 5"/>
          <p:cNvSpPr/>
          <p:nvPr/>
        </p:nvSpPr>
        <p:spPr>
          <a:xfrm>
            <a:off x="22990" y="-18279"/>
            <a:ext cx="9121010" cy="5816977"/>
          </a:xfrm>
          <a:prstGeom prst="rect">
            <a:avLst/>
          </a:prstGeom>
        </p:spPr>
        <p:txBody>
          <a:bodyPr wrap="square">
            <a:spAutoFit/>
          </a:bodyPr>
          <a:lstStyle/>
          <a:p>
            <a:pPr marL="285750" lvl="0" indent="-285750">
              <a:buFont typeface="Wingdings" pitchFamily="2" charset="2"/>
              <a:buChar char="v"/>
            </a:pPr>
            <a:r>
              <a:rPr lang="en-GB" sz="2800" b="1" dirty="0"/>
              <a:t>Real-Time Operating System </a:t>
            </a:r>
            <a:endParaRPr lang="en-GB" sz="2800" b="1" dirty="0" smtClean="0"/>
          </a:p>
          <a:p>
            <a:pPr lvl="0"/>
            <a:endParaRPr lang="en-GB" sz="2800" b="1" dirty="0" smtClean="0"/>
          </a:p>
          <a:p>
            <a:pPr marL="342900" lvl="0" indent="-342900" algn="just">
              <a:buFont typeface="Courier New" pitchFamily="49" charset="0"/>
              <a:buChar char="o"/>
            </a:pPr>
            <a:r>
              <a:rPr lang="en-GB" sz="2000" dirty="0" smtClean="0">
                <a:latin typeface="Times New Roman" pitchFamily="18" charset="0"/>
                <a:cs typeface="Times New Roman" pitchFamily="18" charset="0"/>
              </a:rPr>
              <a:t>      A </a:t>
            </a:r>
            <a:r>
              <a:rPr lang="en-GB" sz="2000" dirty="0">
                <a:latin typeface="Times New Roman" pitchFamily="18" charset="0"/>
                <a:cs typeface="Times New Roman" pitchFamily="18" charset="0"/>
              </a:rPr>
              <a:t>real-time system is defined as a data processing system in which the time interval required to process and respond to inputs is so small that it controls the environment. The time taken by the system to respond to an input and display of required updated information is termed as the </a:t>
            </a:r>
            <a:r>
              <a:rPr lang="en-GB" sz="2000" b="1" dirty="0">
                <a:latin typeface="Times New Roman" pitchFamily="18" charset="0"/>
                <a:cs typeface="Times New Roman" pitchFamily="18" charset="0"/>
              </a:rPr>
              <a:t>response time</a:t>
            </a:r>
            <a:r>
              <a:rPr lang="en-GB" sz="2000" dirty="0">
                <a:latin typeface="Times New Roman" pitchFamily="18" charset="0"/>
                <a:cs typeface="Times New Roman" pitchFamily="18" charset="0"/>
              </a:rPr>
              <a:t>. So in this method, the response time is very less as compared to online processing. </a:t>
            </a:r>
            <a:endParaRPr lang="en-GB" sz="2000" b="1" dirty="0">
              <a:latin typeface="Times New Roman" pitchFamily="18" charset="0"/>
              <a:cs typeface="Times New Roman" pitchFamily="18" charset="0"/>
            </a:endParaRPr>
          </a:p>
          <a:p>
            <a:pPr lvl="0"/>
            <a:endParaRPr lang="en-GB" sz="2800" b="1" dirty="0" smtClean="0"/>
          </a:p>
          <a:p>
            <a:pPr marL="457200" lvl="0" indent="-457200" algn="just">
              <a:buFont typeface="Courier New" pitchFamily="49" charset="0"/>
              <a:buChar char="o"/>
            </a:pPr>
            <a:r>
              <a:rPr lang="en-GB" sz="2000" b="1" dirty="0" smtClean="0">
                <a:latin typeface="Times New Roman" pitchFamily="18" charset="0"/>
                <a:cs typeface="Times New Roman" pitchFamily="18" charset="0"/>
              </a:rPr>
              <a:t>      </a:t>
            </a:r>
            <a:r>
              <a:rPr lang="en-GB" sz="2000" dirty="0">
                <a:latin typeface="Times New Roman" pitchFamily="18" charset="0"/>
                <a:cs typeface="Times New Roman" pitchFamily="18" charset="0"/>
              </a:rPr>
              <a:t>Real-time systems are used when there are rigid time requirements on the operation of a processor or the flow of data and real-time systems can be used as a control device in a dedicated application. A real-time operating system must have well-defined, fixed time constraints, otherwise the system will fail. For example, Scientific experiments, medical imaging systems, industrial control systems, weapon systems, robots, air traffic control systems, etc. </a:t>
            </a:r>
            <a:endParaRPr lang="en-GB" sz="2000" dirty="0" smtClean="0">
              <a:latin typeface="Times New Roman" pitchFamily="18" charset="0"/>
              <a:cs typeface="Times New Roman" pitchFamily="18" charset="0"/>
            </a:endParaRPr>
          </a:p>
          <a:p>
            <a:pPr lvl="0" algn="just"/>
            <a:endParaRPr lang="en-GB" sz="2000" b="1" dirty="0">
              <a:latin typeface="Times New Roman" pitchFamily="18" charset="0"/>
              <a:cs typeface="Times New Roman" pitchFamily="18" charset="0"/>
            </a:endParaRPr>
          </a:p>
          <a:p>
            <a:pPr lvl="0" algn="just"/>
            <a:r>
              <a:rPr lang="en-GB" sz="2000" b="1" dirty="0">
                <a:latin typeface="Times New Roman" pitchFamily="18" charset="0"/>
                <a:cs typeface="Times New Roman" pitchFamily="18" charset="0"/>
              </a:rPr>
              <a:t>There are two types of real-time operating systems. </a:t>
            </a:r>
            <a:endParaRPr lang="en-GB" sz="2000" b="1" dirty="0" smtClean="0">
              <a:latin typeface="Times New Roman" pitchFamily="18" charset="0"/>
              <a:cs typeface="Times New Roman" pitchFamily="18" charset="0"/>
            </a:endParaRPr>
          </a:p>
          <a:p>
            <a:pPr lvl="0"/>
            <a:endParaRPr lang="en-GB" sz="2800" b="1" dirty="0"/>
          </a:p>
        </p:txBody>
      </p:sp>
    </p:spTree>
    <p:extLst>
      <p:ext uri="{BB962C8B-B14F-4D97-AF65-F5344CB8AC3E}">
        <p14:creationId xmlns:p14="http://schemas.microsoft.com/office/powerpoint/2010/main" val="4182076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p>
            <a:fld id="{2F708AF4-C275-412C-990A-F3CA80AA398A}" type="datetime1">
              <a:rPr lang="en-US" sz="1800" b="1" smtClean="0"/>
              <a:t>3/6/2022</a:t>
            </a:fld>
            <a:endParaRPr lang="en-US" sz="1800" b="1" dirty="0"/>
          </a:p>
        </p:txBody>
      </p:sp>
      <p:sp>
        <p:nvSpPr>
          <p:cNvPr id="10" name="Slide Number Placeholder 9"/>
          <p:cNvSpPr>
            <a:spLocks noGrp="1"/>
          </p:cNvSpPr>
          <p:nvPr>
            <p:ph type="sldNum" sz="quarter" idx="12"/>
          </p:nvPr>
        </p:nvSpPr>
        <p:spPr/>
        <p:txBody>
          <a:bodyPr/>
          <a:lstStyle/>
          <a:p>
            <a:fld id="{6AFE7BC5-1C93-47B9-8F0F-5BCAEE10B724}" type="slidenum">
              <a:rPr lang="en-US" sz="1800" b="1" smtClean="0"/>
              <a:pPr/>
              <a:t>2</a:t>
            </a:fld>
            <a:endParaRPr lang="en-US" sz="1800" b="1" dirty="0"/>
          </a:p>
        </p:txBody>
      </p:sp>
      <p:sp>
        <p:nvSpPr>
          <p:cNvPr id="12" name="TextBox 11"/>
          <p:cNvSpPr txBox="1"/>
          <p:nvPr/>
        </p:nvSpPr>
        <p:spPr>
          <a:xfrm>
            <a:off x="694265" y="1768460"/>
            <a:ext cx="277640" cy="584775"/>
          </a:xfrm>
          <a:prstGeom prst="rect">
            <a:avLst/>
          </a:prstGeom>
          <a:noFill/>
        </p:spPr>
        <p:txBody>
          <a:bodyPr wrap="none" rtlCol="0">
            <a:spAutoFit/>
          </a:bodyPr>
          <a:lstStyle/>
          <a:p>
            <a:r>
              <a:rPr lang="en-US" sz="3200" dirty="0" smtClean="0"/>
              <a:t> </a:t>
            </a:r>
            <a:endParaRPr lang="en-US" sz="3200" dirty="0"/>
          </a:p>
        </p:txBody>
      </p:sp>
      <p:sp>
        <p:nvSpPr>
          <p:cNvPr id="23" name="Oval 22"/>
          <p:cNvSpPr/>
          <p:nvPr/>
        </p:nvSpPr>
        <p:spPr>
          <a:xfrm>
            <a:off x="1187624" y="2324627"/>
            <a:ext cx="6912768" cy="2011869"/>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smtClean="0">
                <a:latin typeface="Times New Roman" pitchFamily="18" charset="0"/>
                <a:cs typeface="Times New Roman" pitchFamily="18" charset="0"/>
              </a:rPr>
              <a:t>Introduction</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20</a:t>
            </a:fld>
            <a:endParaRPr lang="en-US" sz="1800" b="1" dirty="0"/>
          </a:p>
        </p:txBody>
      </p:sp>
      <p:sp>
        <p:nvSpPr>
          <p:cNvPr id="6" name="Rectangle 5"/>
          <p:cNvSpPr/>
          <p:nvPr/>
        </p:nvSpPr>
        <p:spPr>
          <a:xfrm>
            <a:off x="44601" y="19137"/>
            <a:ext cx="8964488" cy="4647426"/>
          </a:xfrm>
          <a:prstGeom prst="rect">
            <a:avLst/>
          </a:prstGeom>
        </p:spPr>
        <p:txBody>
          <a:bodyPr wrap="square">
            <a:spAutoFit/>
          </a:bodyPr>
          <a:lstStyle/>
          <a:p>
            <a:r>
              <a:rPr lang="en-GB" b="1" dirty="0">
                <a:latin typeface="Roboto"/>
              </a:rPr>
              <a:t>Hard Real-Time Systems</a:t>
            </a:r>
            <a:r>
              <a:rPr lang="en-GB" b="1" dirty="0" smtClean="0">
                <a:latin typeface="Roboto"/>
              </a:rPr>
              <a:t>:</a:t>
            </a:r>
          </a:p>
          <a:p>
            <a:endParaRPr lang="en-GB" b="1" dirty="0" smtClean="0">
              <a:latin typeface="Roboto"/>
            </a:endParaRPr>
          </a:p>
          <a:p>
            <a:pPr marL="285750" indent="-285750" algn="just">
              <a:buFont typeface="Courier New" pitchFamily="49" charset="0"/>
              <a:buChar char="o"/>
            </a:pPr>
            <a:r>
              <a:rPr lang="en-GB" sz="2000" dirty="0" smtClean="0">
                <a:latin typeface="Times New Roman" pitchFamily="18" charset="0"/>
                <a:cs typeface="Times New Roman" pitchFamily="18" charset="0"/>
              </a:rPr>
              <a:t>      These </a:t>
            </a:r>
            <a:r>
              <a:rPr lang="en-GB" sz="2000" dirty="0">
                <a:latin typeface="Times New Roman" pitchFamily="18" charset="0"/>
                <a:cs typeface="Times New Roman" pitchFamily="18" charset="0"/>
              </a:rPr>
              <a:t>OSs are meant for the applications where time constraints are very strict and even the shortest possible delay is not acceptable. These systems are built for saving life like automatic parachutes or air bags which are required to be readily available in case of any accident. Virtual memory is almost never found in these systems</a:t>
            </a:r>
            <a:r>
              <a:rPr lang="en-GB" sz="2000" dirty="0" smtClean="0">
                <a:latin typeface="Times New Roman" pitchFamily="18" charset="0"/>
                <a:cs typeface="Times New Roman" pitchFamily="18" charset="0"/>
              </a:rPr>
              <a:t>.</a:t>
            </a:r>
          </a:p>
          <a:p>
            <a:pPr algn="just"/>
            <a:endParaRPr lang="en-GB" sz="2000" dirty="0">
              <a:latin typeface="Times New Roman" pitchFamily="18" charset="0"/>
              <a:cs typeface="Times New Roman" pitchFamily="18" charset="0"/>
            </a:endParaRPr>
          </a:p>
          <a:p>
            <a:r>
              <a:rPr lang="en-GB" sz="2000" b="1" dirty="0"/>
              <a:t>Soft real-time </a:t>
            </a:r>
            <a:r>
              <a:rPr lang="en-GB" sz="2000" b="1" dirty="0" smtClean="0"/>
              <a:t>systems:</a:t>
            </a:r>
          </a:p>
          <a:p>
            <a:endParaRPr lang="en-GB" sz="2000" dirty="0"/>
          </a:p>
          <a:p>
            <a:pPr marL="342900" indent="-342900" algn="just">
              <a:buFont typeface="Courier New" pitchFamily="49" charset="0"/>
              <a:buChar char="o"/>
            </a:pPr>
            <a:r>
              <a:rPr lang="en-GB" sz="2000" dirty="0" smtClean="0">
                <a:latin typeface="Times New Roman" pitchFamily="18" charset="0"/>
                <a:cs typeface="Times New Roman" pitchFamily="18" charset="0"/>
              </a:rPr>
              <a:t>     Soft </a:t>
            </a:r>
            <a:r>
              <a:rPr lang="en-GB" sz="2000" dirty="0">
                <a:latin typeface="Times New Roman" pitchFamily="18" charset="0"/>
                <a:cs typeface="Times New Roman" pitchFamily="18" charset="0"/>
              </a:rPr>
              <a:t>real-time systems are less restrictive. A critical real-time task gets priority over other tasks and retains the priority until it completes. Soft real-time systems have limited utility than hard real-time systems. For example, multimedia, virtual reality, Advanced Scientific Projects like undersea exploration and planetary rovers, etc. </a:t>
            </a:r>
          </a:p>
        </p:txBody>
      </p:sp>
    </p:spTree>
    <p:extLst>
      <p:ext uri="{BB962C8B-B14F-4D97-AF65-F5344CB8AC3E}">
        <p14:creationId xmlns:p14="http://schemas.microsoft.com/office/powerpoint/2010/main" val="330357656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21</a:t>
            </a:fld>
            <a:endParaRPr lang="en-US" sz="1800" b="1" dirty="0"/>
          </a:p>
        </p:txBody>
      </p:sp>
      <p:pic>
        <p:nvPicPr>
          <p:cNvPr id="768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1840" y="3263715"/>
            <a:ext cx="2520280" cy="3564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0" y="6062"/>
            <a:ext cx="9144000" cy="3416320"/>
          </a:xfrm>
          <a:prstGeom prst="rect">
            <a:avLst/>
          </a:prstGeom>
        </p:spPr>
        <p:txBody>
          <a:bodyPr wrap="square">
            <a:spAutoFit/>
          </a:bodyPr>
          <a:lstStyle/>
          <a:p>
            <a:pPr fontAlgn="base"/>
            <a:r>
              <a:rPr lang="en-GB" b="1" dirty="0">
                <a:latin typeface="Times New Roman" pitchFamily="18" charset="0"/>
                <a:cs typeface="Times New Roman" pitchFamily="18" charset="0"/>
              </a:rPr>
              <a:t>Advantages of RTOS:</a:t>
            </a:r>
            <a:endParaRPr lang="en-GB" dirty="0">
              <a:latin typeface="Times New Roman" pitchFamily="18" charset="0"/>
              <a:cs typeface="Times New Roman" pitchFamily="18" charset="0"/>
            </a:endParaRPr>
          </a:p>
          <a:p>
            <a:pPr marL="285750" indent="-285750" fontAlgn="base">
              <a:buFont typeface="Wingdings" pitchFamily="2" charset="2"/>
              <a:buChar char="q"/>
            </a:pPr>
            <a:r>
              <a:rPr lang="en-GB" b="1" dirty="0">
                <a:latin typeface="Times New Roman" pitchFamily="18" charset="0"/>
                <a:cs typeface="Times New Roman" pitchFamily="18" charset="0"/>
              </a:rPr>
              <a:t>Maximum Consumption:</a:t>
            </a:r>
            <a:r>
              <a:rPr lang="en-GB" dirty="0">
                <a:latin typeface="Times New Roman" pitchFamily="18" charset="0"/>
                <a:cs typeface="Times New Roman" pitchFamily="18" charset="0"/>
              </a:rPr>
              <a:t> Maximum utilization of devices and </a:t>
            </a:r>
            <a:r>
              <a:rPr lang="en-GB" dirty="0" smtClean="0">
                <a:latin typeface="Times New Roman" pitchFamily="18" charset="0"/>
                <a:cs typeface="Times New Roman" pitchFamily="18" charset="0"/>
              </a:rPr>
              <a:t>system, thus </a:t>
            </a:r>
            <a:r>
              <a:rPr lang="en-GB" dirty="0">
                <a:latin typeface="Times New Roman" pitchFamily="18" charset="0"/>
                <a:cs typeface="Times New Roman" pitchFamily="18" charset="0"/>
              </a:rPr>
              <a:t>more output from all the resources</a:t>
            </a:r>
          </a:p>
          <a:p>
            <a:pPr marL="285750" indent="-285750" fontAlgn="base">
              <a:buFont typeface="Wingdings" pitchFamily="2" charset="2"/>
              <a:buChar char="q"/>
            </a:pPr>
            <a:r>
              <a:rPr lang="en-GB" b="1" dirty="0">
                <a:latin typeface="Times New Roman" pitchFamily="18" charset="0"/>
                <a:cs typeface="Times New Roman" pitchFamily="18" charset="0"/>
              </a:rPr>
              <a:t>Task Shifting:</a:t>
            </a:r>
            <a:r>
              <a:rPr lang="en-GB" dirty="0">
                <a:latin typeface="Times New Roman" pitchFamily="18" charset="0"/>
                <a:cs typeface="Times New Roman" pitchFamily="18" charset="0"/>
              </a:rPr>
              <a:t> Time assigned for shifting tasks in these systems are very less. For example in older systems it takes about 10 micro seconds in shifting one task to another and in latest systems it takes 3 micro seconds.</a:t>
            </a:r>
          </a:p>
          <a:p>
            <a:pPr marL="285750" indent="-285750" fontAlgn="base">
              <a:buFont typeface="Wingdings" pitchFamily="2" charset="2"/>
              <a:buChar char="q"/>
            </a:pPr>
            <a:r>
              <a:rPr lang="en-GB" b="1" dirty="0">
                <a:latin typeface="Times New Roman" pitchFamily="18" charset="0"/>
                <a:cs typeface="Times New Roman" pitchFamily="18" charset="0"/>
              </a:rPr>
              <a:t>Focus on Application:</a:t>
            </a:r>
            <a:r>
              <a:rPr lang="en-GB" dirty="0">
                <a:latin typeface="Times New Roman" pitchFamily="18" charset="0"/>
                <a:cs typeface="Times New Roman" pitchFamily="18" charset="0"/>
              </a:rPr>
              <a:t> Focus on running applications and less importance to applications which are in queue.</a:t>
            </a:r>
          </a:p>
          <a:p>
            <a:pPr marL="285750" indent="-285750" fontAlgn="base">
              <a:buFont typeface="Wingdings" pitchFamily="2" charset="2"/>
              <a:buChar char="q"/>
            </a:pPr>
            <a:r>
              <a:rPr lang="en-GB" b="1" dirty="0">
                <a:latin typeface="Times New Roman" pitchFamily="18" charset="0"/>
                <a:cs typeface="Times New Roman" pitchFamily="18" charset="0"/>
              </a:rPr>
              <a:t>Real time operating system in embedded system:</a:t>
            </a:r>
            <a:r>
              <a:rPr lang="en-GB" dirty="0">
                <a:latin typeface="Times New Roman" pitchFamily="18" charset="0"/>
                <a:cs typeface="Times New Roman" pitchFamily="18" charset="0"/>
              </a:rPr>
              <a:t> Since size of programs are small, RTOS can also be used in embedded systems like in transport and others.</a:t>
            </a:r>
          </a:p>
          <a:p>
            <a:pPr marL="285750" indent="-285750" fontAlgn="base">
              <a:buFont typeface="Wingdings" pitchFamily="2" charset="2"/>
              <a:buChar char="q"/>
            </a:pPr>
            <a:r>
              <a:rPr lang="en-GB" b="1" dirty="0">
                <a:latin typeface="Times New Roman" pitchFamily="18" charset="0"/>
                <a:cs typeface="Times New Roman" pitchFamily="18" charset="0"/>
              </a:rPr>
              <a:t>Error Free:</a:t>
            </a:r>
            <a:r>
              <a:rPr lang="en-GB" dirty="0">
                <a:latin typeface="Times New Roman" pitchFamily="18" charset="0"/>
                <a:cs typeface="Times New Roman" pitchFamily="18" charset="0"/>
              </a:rPr>
              <a:t> These types of systems are error free.</a:t>
            </a:r>
          </a:p>
          <a:p>
            <a:pPr marL="285750" indent="-285750" fontAlgn="base">
              <a:buFont typeface="Wingdings" pitchFamily="2" charset="2"/>
              <a:buChar char="q"/>
            </a:pPr>
            <a:r>
              <a:rPr lang="en-GB" b="1" dirty="0">
                <a:latin typeface="Times New Roman" pitchFamily="18" charset="0"/>
                <a:cs typeface="Times New Roman" pitchFamily="18" charset="0"/>
              </a:rPr>
              <a:t>Memory Allocation:</a:t>
            </a:r>
            <a:r>
              <a:rPr lang="en-GB" dirty="0">
                <a:latin typeface="Times New Roman" pitchFamily="18" charset="0"/>
                <a:cs typeface="Times New Roman" pitchFamily="18" charset="0"/>
              </a:rPr>
              <a:t> Memory allocation is best managed in these type of systems.</a:t>
            </a:r>
            <a:endParaRPr lang="en-GB" b="0" i="0" dirty="0">
              <a:effectLst/>
              <a:latin typeface="Times New Roman" pitchFamily="18" charset="0"/>
              <a:cs typeface="Times New Roman" pitchFamily="18" charset="0"/>
            </a:endParaRPr>
          </a:p>
        </p:txBody>
      </p:sp>
    </p:spTree>
    <p:extLst>
      <p:ext uri="{BB962C8B-B14F-4D97-AF65-F5344CB8AC3E}">
        <p14:creationId xmlns:p14="http://schemas.microsoft.com/office/powerpoint/2010/main" val="1750325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22</a:t>
            </a:fld>
            <a:endParaRPr lang="en-US" sz="1800" b="1" dirty="0"/>
          </a:p>
        </p:txBody>
      </p:sp>
      <p:sp>
        <p:nvSpPr>
          <p:cNvPr id="6" name="Rectangle 5"/>
          <p:cNvSpPr/>
          <p:nvPr/>
        </p:nvSpPr>
        <p:spPr>
          <a:xfrm>
            <a:off x="91503" y="371889"/>
            <a:ext cx="9036496" cy="4524315"/>
          </a:xfrm>
          <a:prstGeom prst="rect">
            <a:avLst/>
          </a:prstGeom>
        </p:spPr>
        <p:txBody>
          <a:bodyPr wrap="square">
            <a:spAutoFit/>
          </a:bodyPr>
          <a:lstStyle/>
          <a:p>
            <a:pPr fontAlgn="base"/>
            <a:r>
              <a:rPr lang="en-GB" b="1" dirty="0">
                <a:latin typeface="Times New Roman" pitchFamily="18" charset="0"/>
                <a:cs typeface="Times New Roman" pitchFamily="18" charset="0"/>
              </a:rPr>
              <a:t>Disadvantages of RTOS</a:t>
            </a:r>
            <a:r>
              <a:rPr lang="en-GB" b="1" dirty="0" smtClean="0">
                <a:latin typeface="Times New Roman" pitchFamily="18" charset="0"/>
                <a:cs typeface="Times New Roman" pitchFamily="18" charset="0"/>
              </a:rPr>
              <a:t>:</a:t>
            </a:r>
          </a:p>
          <a:p>
            <a:pPr fontAlgn="base"/>
            <a:endParaRPr lang="en-GB" dirty="0">
              <a:latin typeface="Times New Roman" pitchFamily="18" charset="0"/>
              <a:cs typeface="Times New Roman" pitchFamily="18" charset="0"/>
            </a:endParaRPr>
          </a:p>
          <a:p>
            <a:pPr marL="285750" indent="-285750" fontAlgn="base">
              <a:buFont typeface="Wingdings" pitchFamily="2" charset="2"/>
              <a:buChar char="q"/>
            </a:pPr>
            <a:r>
              <a:rPr lang="en-GB" b="1" dirty="0">
                <a:latin typeface="Times New Roman" pitchFamily="18" charset="0"/>
                <a:cs typeface="Times New Roman" pitchFamily="18" charset="0"/>
              </a:rPr>
              <a:t>Limited Tasks:</a:t>
            </a:r>
            <a:r>
              <a:rPr lang="en-GB" dirty="0">
                <a:latin typeface="Times New Roman" pitchFamily="18" charset="0"/>
                <a:cs typeface="Times New Roman" pitchFamily="18" charset="0"/>
              </a:rPr>
              <a:t> Very few tasks run at the same time and their concentration is very less on few applications to avoid errors.</a:t>
            </a:r>
          </a:p>
          <a:p>
            <a:pPr marL="285750" indent="-285750" fontAlgn="base">
              <a:buFont typeface="Wingdings" pitchFamily="2" charset="2"/>
              <a:buChar char="q"/>
            </a:pPr>
            <a:r>
              <a:rPr lang="en-GB" b="1" dirty="0">
                <a:latin typeface="Times New Roman" pitchFamily="18" charset="0"/>
                <a:cs typeface="Times New Roman" pitchFamily="18" charset="0"/>
              </a:rPr>
              <a:t>Use heavy system resources:</a:t>
            </a:r>
            <a:r>
              <a:rPr lang="en-GB" dirty="0">
                <a:latin typeface="Times New Roman" pitchFamily="18" charset="0"/>
                <a:cs typeface="Times New Roman" pitchFamily="18" charset="0"/>
              </a:rPr>
              <a:t> Sometimes the system resources are not so good and they are expensive as well.</a:t>
            </a:r>
          </a:p>
          <a:p>
            <a:pPr marL="285750" indent="-285750" fontAlgn="base">
              <a:buFont typeface="Wingdings" pitchFamily="2" charset="2"/>
              <a:buChar char="q"/>
            </a:pPr>
            <a:r>
              <a:rPr lang="en-GB" b="1" dirty="0">
                <a:latin typeface="Times New Roman" pitchFamily="18" charset="0"/>
                <a:cs typeface="Times New Roman" pitchFamily="18" charset="0"/>
              </a:rPr>
              <a:t>Complex Algorithms:</a:t>
            </a:r>
            <a:r>
              <a:rPr lang="en-GB" dirty="0">
                <a:latin typeface="Times New Roman" pitchFamily="18" charset="0"/>
                <a:cs typeface="Times New Roman" pitchFamily="18" charset="0"/>
              </a:rPr>
              <a:t> The algorithms are very complex and difficult for the designer to write on.</a:t>
            </a:r>
          </a:p>
          <a:p>
            <a:pPr marL="285750" indent="-285750" fontAlgn="base">
              <a:buFont typeface="Wingdings" pitchFamily="2" charset="2"/>
              <a:buChar char="q"/>
            </a:pPr>
            <a:r>
              <a:rPr lang="en-GB" b="1" dirty="0">
                <a:latin typeface="Times New Roman" pitchFamily="18" charset="0"/>
                <a:cs typeface="Times New Roman" pitchFamily="18" charset="0"/>
              </a:rPr>
              <a:t>Device driver and interrupt signals:</a:t>
            </a:r>
            <a:r>
              <a:rPr lang="en-GB" dirty="0">
                <a:latin typeface="Times New Roman" pitchFamily="18" charset="0"/>
                <a:cs typeface="Times New Roman" pitchFamily="18" charset="0"/>
              </a:rPr>
              <a:t> It needs specific device drivers and interrupt signals to response earliest to interrupts.</a:t>
            </a:r>
          </a:p>
          <a:p>
            <a:pPr marL="285750" indent="-285750" fontAlgn="base">
              <a:buFont typeface="Wingdings" pitchFamily="2" charset="2"/>
              <a:buChar char="q"/>
            </a:pPr>
            <a:r>
              <a:rPr lang="en-GB" b="1" dirty="0">
                <a:latin typeface="Times New Roman" pitchFamily="18" charset="0"/>
                <a:cs typeface="Times New Roman" pitchFamily="18" charset="0"/>
              </a:rPr>
              <a:t>Thread Priority:</a:t>
            </a:r>
            <a:r>
              <a:rPr lang="en-GB" dirty="0">
                <a:latin typeface="Times New Roman" pitchFamily="18" charset="0"/>
                <a:cs typeface="Times New Roman" pitchFamily="18" charset="0"/>
              </a:rPr>
              <a:t> It is not good to set thread priority as these systems are very less prone to switching tasks</a:t>
            </a:r>
            <a:r>
              <a:rPr lang="en-GB" dirty="0" smtClean="0">
                <a:latin typeface="Times New Roman" pitchFamily="18" charset="0"/>
                <a:cs typeface="Times New Roman" pitchFamily="18" charset="0"/>
              </a:rPr>
              <a:t>.</a:t>
            </a:r>
          </a:p>
          <a:p>
            <a:pPr marL="285750" indent="-285750" fontAlgn="base">
              <a:buFont typeface="Wingdings" pitchFamily="2" charset="2"/>
              <a:buChar char="q"/>
            </a:pPr>
            <a:endParaRPr lang="en-GB" dirty="0">
              <a:latin typeface="Times New Roman" pitchFamily="18" charset="0"/>
              <a:cs typeface="Times New Roman" pitchFamily="18" charset="0"/>
            </a:endParaRPr>
          </a:p>
          <a:p>
            <a:pPr fontAlgn="base"/>
            <a:endParaRPr lang="en-GB" dirty="0">
              <a:latin typeface="Times New Roman" pitchFamily="18" charset="0"/>
              <a:cs typeface="Times New Roman" pitchFamily="18" charset="0"/>
            </a:endParaRPr>
          </a:p>
          <a:p>
            <a:pPr fontAlgn="base"/>
            <a:r>
              <a:rPr lang="en-GB" b="1" dirty="0">
                <a:latin typeface="Times New Roman" pitchFamily="18" charset="0"/>
                <a:cs typeface="Times New Roman" pitchFamily="18" charset="0"/>
              </a:rPr>
              <a:t>Examples of Real-Time Operating Systems are:</a:t>
            </a:r>
            <a:r>
              <a:rPr lang="en-GB" dirty="0">
                <a:latin typeface="Times New Roman" pitchFamily="18" charset="0"/>
                <a:cs typeface="Times New Roman" pitchFamily="18" charset="0"/>
              </a:rPr>
              <a:t> Scientific experiments, medical imaging systems, industrial control systems, weapon systems, robots, air traffic control systems, etc.</a:t>
            </a:r>
            <a:endParaRPr lang="en-GB" b="0" i="0" dirty="0">
              <a:effectLst/>
              <a:latin typeface="Times New Roman" pitchFamily="18" charset="0"/>
              <a:cs typeface="Times New Roman" pitchFamily="18" charset="0"/>
            </a:endParaRPr>
          </a:p>
        </p:txBody>
      </p:sp>
    </p:spTree>
    <p:extLst>
      <p:ext uri="{BB962C8B-B14F-4D97-AF65-F5344CB8AC3E}">
        <p14:creationId xmlns:p14="http://schemas.microsoft.com/office/powerpoint/2010/main" val="21142440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2000" b="1" smtClean="0"/>
              <a:t>3/6/2022</a:t>
            </a:fld>
            <a:endParaRPr lang="en-US" sz="20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23</a:t>
            </a:fld>
            <a:endParaRPr lang="en-US" sz="1800" b="1" dirty="0"/>
          </a:p>
        </p:txBody>
      </p:sp>
      <p:sp>
        <p:nvSpPr>
          <p:cNvPr id="7" name="Oval 6"/>
          <p:cNvSpPr/>
          <p:nvPr/>
        </p:nvSpPr>
        <p:spPr>
          <a:xfrm>
            <a:off x="1187624" y="2324627"/>
            <a:ext cx="6912768" cy="2011869"/>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smtClean="0">
                <a:latin typeface="Times New Roman" pitchFamily="18" charset="0"/>
                <a:cs typeface="Times New Roman" pitchFamily="18" charset="0"/>
              </a:rPr>
              <a:t>Computer </a:t>
            </a:r>
            <a:r>
              <a:rPr lang="en-US" sz="4800" b="1" dirty="0">
                <a:latin typeface="Times New Roman" pitchFamily="18" charset="0"/>
                <a:cs typeface="Times New Roman" pitchFamily="18" charset="0"/>
              </a:rPr>
              <a:t>S</a:t>
            </a:r>
            <a:r>
              <a:rPr lang="en-US" sz="4800" b="1" dirty="0" smtClean="0">
                <a:latin typeface="Times New Roman" pitchFamily="18" charset="0"/>
                <a:cs typeface="Times New Roman" pitchFamily="18" charset="0"/>
              </a:rPr>
              <a:t>ystem </a:t>
            </a:r>
            <a:r>
              <a:rPr lang="en-US" sz="4800" b="1" dirty="0">
                <a:latin typeface="Times New Roman" pitchFamily="18" charset="0"/>
                <a:cs typeface="Times New Roman" pitchFamily="18" charset="0"/>
              </a:rPr>
              <a:t>S</a:t>
            </a:r>
            <a:r>
              <a:rPr lang="en-US" sz="4800" b="1" dirty="0" smtClean="0">
                <a:latin typeface="Times New Roman" pitchFamily="18" charset="0"/>
                <a:cs typeface="Times New Roman" pitchFamily="18" charset="0"/>
              </a:rPr>
              <a:t>tructure</a:t>
            </a:r>
          </a:p>
        </p:txBody>
      </p:sp>
    </p:spTree>
    <p:extLst>
      <p:ext uri="{BB962C8B-B14F-4D97-AF65-F5344CB8AC3E}">
        <p14:creationId xmlns:p14="http://schemas.microsoft.com/office/powerpoint/2010/main" val="285106533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24</a:t>
            </a:fld>
            <a:endParaRPr lang="en-US" sz="1800" b="1" dirty="0"/>
          </a:p>
        </p:txBody>
      </p:sp>
      <p:sp>
        <p:nvSpPr>
          <p:cNvPr id="6" name="Rectangle 5"/>
          <p:cNvSpPr/>
          <p:nvPr/>
        </p:nvSpPr>
        <p:spPr>
          <a:xfrm>
            <a:off x="-24372" y="72325"/>
            <a:ext cx="9168371" cy="5940088"/>
          </a:xfrm>
          <a:prstGeom prst="rect">
            <a:avLst/>
          </a:prstGeom>
        </p:spPr>
        <p:txBody>
          <a:bodyPr wrap="square">
            <a:spAutoFit/>
          </a:bodyPr>
          <a:lstStyle/>
          <a:p>
            <a:pPr algn="ctr"/>
            <a:r>
              <a:rPr lang="en-GB" sz="2800" b="1" dirty="0" smtClean="0">
                <a:solidFill>
                  <a:schemeClr val="accent1">
                    <a:lumMod val="75000"/>
                  </a:schemeClr>
                </a:solidFill>
                <a:latin typeface="Times New Roman" pitchFamily="18" charset="0"/>
                <a:cs typeface="Times New Roman" pitchFamily="18" charset="0"/>
              </a:rPr>
              <a:t>COMPUTER </a:t>
            </a:r>
            <a:r>
              <a:rPr lang="en-GB" sz="2800" b="1" dirty="0">
                <a:solidFill>
                  <a:schemeClr val="accent1">
                    <a:lumMod val="75000"/>
                  </a:schemeClr>
                </a:solidFill>
                <a:latin typeface="Times New Roman" pitchFamily="18" charset="0"/>
                <a:cs typeface="Times New Roman" pitchFamily="18" charset="0"/>
              </a:rPr>
              <a:t>SYSTEM </a:t>
            </a:r>
            <a:r>
              <a:rPr lang="en-GB" sz="2800" b="1" dirty="0" smtClean="0">
                <a:solidFill>
                  <a:schemeClr val="accent1">
                    <a:lumMod val="75000"/>
                  </a:schemeClr>
                </a:solidFill>
                <a:latin typeface="Times New Roman" pitchFamily="18" charset="0"/>
                <a:cs typeface="Times New Roman" pitchFamily="18" charset="0"/>
              </a:rPr>
              <a:t>STRUCTURE</a:t>
            </a:r>
          </a:p>
          <a:p>
            <a:pPr algn="ctr"/>
            <a:endParaRPr lang="en-GB" sz="2800" b="1" dirty="0" smtClean="0">
              <a:latin typeface="Times New Roman" pitchFamily="18" charset="0"/>
              <a:cs typeface="Times New Roman" pitchFamily="18" charset="0"/>
            </a:endParaRPr>
          </a:p>
          <a:p>
            <a:endParaRPr lang="en-GB" b="1" dirty="0" smtClean="0">
              <a:latin typeface="Times New Roman" pitchFamily="18" charset="0"/>
              <a:cs typeface="Times New Roman" pitchFamily="18" charset="0"/>
            </a:endParaRPr>
          </a:p>
          <a:p>
            <a:pPr marL="285750" indent="-285750">
              <a:buFont typeface="Wingdings" pitchFamily="2" charset="2"/>
              <a:buChar char="q"/>
            </a:pPr>
            <a:r>
              <a:rPr lang="en-GB" b="1" dirty="0" smtClean="0">
                <a:latin typeface="Times New Roman" pitchFamily="18" charset="0"/>
                <a:cs typeface="Times New Roman" pitchFamily="18" charset="0"/>
              </a:rPr>
              <a:t> </a:t>
            </a:r>
            <a:r>
              <a:rPr lang="en-GB" b="1" dirty="0">
                <a:latin typeface="Times New Roman" pitchFamily="18" charset="0"/>
                <a:cs typeface="Times New Roman" pitchFamily="18" charset="0"/>
              </a:rPr>
              <a:t>Computer system can be divided into </a:t>
            </a:r>
            <a:r>
              <a:rPr lang="en-GB" b="1" dirty="0" smtClean="0">
                <a:latin typeface="Times New Roman" pitchFamily="18" charset="0"/>
                <a:cs typeface="Times New Roman" pitchFamily="18" charset="0"/>
              </a:rPr>
              <a:t>four components:</a:t>
            </a:r>
          </a:p>
          <a:p>
            <a:endParaRPr lang="en-GB" b="1" dirty="0">
              <a:latin typeface="Times New Roman" pitchFamily="18" charset="0"/>
              <a:cs typeface="Times New Roman" pitchFamily="18" charset="0"/>
            </a:endParaRPr>
          </a:p>
          <a:p>
            <a:pPr marL="285750" indent="-285750">
              <a:buFont typeface="Wingdings" pitchFamily="2" charset="2"/>
              <a:buChar char="v"/>
            </a:pPr>
            <a:r>
              <a:rPr lang="en-GB" b="1" dirty="0">
                <a:latin typeface="Times New Roman" pitchFamily="18" charset="0"/>
                <a:cs typeface="Times New Roman" pitchFamily="18" charset="0"/>
              </a:rPr>
              <a:t> </a:t>
            </a:r>
            <a:r>
              <a:rPr lang="en-GB" b="1" dirty="0" smtClean="0">
                <a:latin typeface="Times New Roman" pitchFamily="18" charset="0"/>
                <a:cs typeface="Times New Roman" pitchFamily="18" charset="0"/>
              </a:rPr>
              <a:t> Hardware </a:t>
            </a:r>
            <a:r>
              <a:rPr lang="en-GB" b="1" dirty="0">
                <a:latin typeface="Times New Roman" pitchFamily="18" charset="0"/>
                <a:cs typeface="Times New Roman" pitchFamily="18" charset="0"/>
              </a:rPr>
              <a:t>– provides basic computing resources</a:t>
            </a:r>
          </a:p>
          <a:p>
            <a:r>
              <a:rPr lang="en-GB" b="1" dirty="0" smtClean="0">
                <a:latin typeface="Times New Roman" pitchFamily="18" charset="0"/>
                <a:cs typeface="Times New Roman" pitchFamily="18" charset="0"/>
              </a:rPr>
              <a:t>        Such as, CPU</a:t>
            </a:r>
            <a:r>
              <a:rPr lang="en-GB" b="1" dirty="0">
                <a:latin typeface="Times New Roman" pitchFamily="18" charset="0"/>
                <a:cs typeface="Times New Roman" pitchFamily="18" charset="0"/>
              </a:rPr>
              <a:t>, memory, I/O </a:t>
            </a:r>
            <a:r>
              <a:rPr lang="en-GB" b="1" dirty="0" smtClean="0">
                <a:latin typeface="Times New Roman" pitchFamily="18" charset="0"/>
                <a:cs typeface="Times New Roman" pitchFamily="18" charset="0"/>
              </a:rPr>
              <a:t>devices</a:t>
            </a:r>
          </a:p>
          <a:p>
            <a:endParaRPr lang="en-GB" b="1" dirty="0">
              <a:latin typeface="Times New Roman" pitchFamily="18" charset="0"/>
              <a:cs typeface="Times New Roman" pitchFamily="18" charset="0"/>
            </a:endParaRPr>
          </a:p>
          <a:p>
            <a:pPr marL="285750" indent="-285750">
              <a:buFont typeface="Wingdings" pitchFamily="2" charset="2"/>
              <a:buChar char="v"/>
            </a:pPr>
            <a:r>
              <a:rPr lang="en-GB" b="1" dirty="0" smtClean="0">
                <a:latin typeface="Times New Roman" pitchFamily="18" charset="0"/>
                <a:cs typeface="Times New Roman" pitchFamily="18" charset="0"/>
              </a:rPr>
              <a:t> </a:t>
            </a:r>
            <a:r>
              <a:rPr lang="en-GB" b="1" dirty="0">
                <a:latin typeface="Times New Roman" pitchFamily="18" charset="0"/>
                <a:cs typeface="Times New Roman" pitchFamily="18" charset="0"/>
              </a:rPr>
              <a:t>Operating system</a:t>
            </a:r>
          </a:p>
          <a:p>
            <a:r>
              <a:rPr lang="en-GB" b="1" dirty="0" smtClean="0">
                <a:latin typeface="Times New Roman" pitchFamily="18" charset="0"/>
                <a:cs typeface="Times New Roman" pitchFamily="18" charset="0"/>
              </a:rPr>
              <a:t>      </a:t>
            </a:r>
            <a:r>
              <a:rPr lang="en-GB" b="1" dirty="0">
                <a:latin typeface="Times New Roman" pitchFamily="18" charset="0"/>
                <a:cs typeface="Times New Roman" pitchFamily="18" charset="0"/>
              </a:rPr>
              <a:t>Controls and coordinates use of hardware among </a:t>
            </a:r>
            <a:r>
              <a:rPr lang="en-GB" b="1" dirty="0" smtClean="0">
                <a:latin typeface="Times New Roman" pitchFamily="18" charset="0"/>
                <a:cs typeface="Times New Roman" pitchFamily="18" charset="0"/>
              </a:rPr>
              <a:t>various applications and users.</a:t>
            </a:r>
          </a:p>
          <a:p>
            <a:endParaRPr lang="en-GB" b="1" dirty="0">
              <a:latin typeface="Times New Roman" pitchFamily="18" charset="0"/>
              <a:cs typeface="Times New Roman" pitchFamily="18" charset="0"/>
            </a:endParaRPr>
          </a:p>
          <a:p>
            <a:pPr marL="285750" indent="-285750">
              <a:buFont typeface="Wingdings" pitchFamily="2" charset="2"/>
              <a:buChar char="v"/>
            </a:pPr>
            <a:r>
              <a:rPr lang="en-GB" b="1" dirty="0" smtClean="0">
                <a:latin typeface="Times New Roman" pitchFamily="18" charset="0"/>
                <a:cs typeface="Times New Roman" pitchFamily="18" charset="0"/>
              </a:rPr>
              <a:t> Application programs</a:t>
            </a:r>
          </a:p>
          <a:p>
            <a:r>
              <a:rPr lang="en-GB" b="1" dirty="0">
                <a:latin typeface="Times New Roman" pitchFamily="18" charset="0"/>
                <a:cs typeface="Times New Roman" pitchFamily="18" charset="0"/>
              </a:rPr>
              <a:t> </a:t>
            </a:r>
            <a:r>
              <a:rPr lang="en-GB" b="1" dirty="0" smtClean="0">
                <a:latin typeface="Times New Roman" pitchFamily="18" charset="0"/>
                <a:cs typeface="Times New Roman" pitchFamily="18" charset="0"/>
              </a:rPr>
              <a:t>     Define </a:t>
            </a:r>
            <a:r>
              <a:rPr lang="en-GB" b="1" dirty="0">
                <a:latin typeface="Times New Roman" pitchFamily="18" charset="0"/>
                <a:cs typeface="Times New Roman" pitchFamily="18" charset="0"/>
              </a:rPr>
              <a:t>the ways in which </a:t>
            </a:r>
            <a:r>
              <a:rPr lang="en-GB" b="1" dirty="0" smtClean="0">
                <a:latin typeface="Times New Roman" pitchFamily="18" charset="0"/>
                <a:cs typeface="Times New Roman" pitchFamily="18" charset="0"/>
              </a:rPr>
              <a:t>the system resources are </a:t>
            </a:r>
            <a:r>
              <a:rPr lang="en-GB" b="1" dirty="0">
                <a:latin typeface="Times New Roman" pitchFamily="18" charset="0"/>
                <a:cs typeface="Times New Roman" pitchFamily="18" charset="0"/>
              </a:rPr>
              <a:t>used to solve the </a:t>
            </a:r>
            <a:r>
              <a:rPr lang="en-GB" b="1" dirty="0" smtClean="0">
                <a:latin typeface="Times New Roman" pitchFamily="18" charset="0"/>
                <a:cs typeface="Times New Roman" pitchFamily="18" charset="0"/>
              </a:rPr>
              <a:t>computing</a:t>
            </a:r>
          </a:p>
          <a:p>
            <a:r>
              <a:rPr lang="en-GB" b="1" dirty="0">
                <a:latin typeface="Times New Roman" pitchFamily="18" charset="0"/>
                <a:cs typeface="Times New Roman" pitchFamily="18" charset="0"/>
              </a:rPr>
              <a:t> </a:t>
            </a:r>
            <a:r>
              <a:rPr lang="en-GB" b="1" dirty="0" smtClean="0">
                <a:latin typeface="Times New Roman" pitchFamily="18" charset="0"/>
                <a:cs typeface="Times New Roman" pitchFamily="18" charset="0"/>
              </a:rPr>
              <a:t>     problems </a:t>
            </a:r>
            <a:r>
              <a:rPr lang="en-GB" b="1" dirty="0">
                <a:latin typeface="Times New Roman" pitchFamily="18" charset="0"/>
                <a:cs typeface="Times New Roman" pitchFamily="18" charset="0"/>
              </a:rPr>
              <a:t>of the </a:t>
            </a:r>
            <a:r>
              <a:rPr lang="en-GB" b="1" dirty="0" smtClean="0">
                <a:latin typeface="Times New Roman" pitchFamily="18" charset="0"/>
                <a:cs typeface="Times New Roman" pitchFamily="18" charset="0"/>
              </a:rPr>
              <a:t>users. For example, Word </a:t>
            </a:r>
            <a:r>
              <a:rPr lang="en-GB" b="1" dirty="0">
                <a:latin typeface="Times New Roman" pitchFamily="18" charset="0"/>
                <a:cs typeface="Times New Roman" pitchFamily="18" charset="0"/>
              </a:rPr>
              <a:t>processors, compilers, web browsers, </a:t>
            </a:r>
            <a:r>
              <a:rPr lang="en-GB" b="1" dirty="0" smtClean="0">
                <a:latin typeface="Times New Roman" pitchFamily="18" charset="0"/>
                <a:cs typeface="Times New Roman" pitchFamily="18" charset="0"/>
              </a:rPr>
              <a:t>  </a:t>
            </a:r>
          </a:p>
          <a:p>
            <a:r>
              <a:rPr lang="en-GB" b="1" dirty="0">
                <a:latin typeface="Times New Roman" pitchFamily="18" charset="0"/>
                <a:cs typeface="Times New Roman" pitchFamily="18" charset="0"/>
              </a:rPr>
              <a:t> </a:t>
            </a:r>
            <a:r>
              <a:rPr lang="en-GB" b="1" dirty="0" smtClean="0">
                <a:latin typeface="Times New Roman" pitchFamily="18" charset="0"/>
                <a:cs typeface="Times New Roman" pitchFamily="18" charset="0"/>
              </a:rPr>
              <a:t>     database systems</a:t>
            </a:r>
            <a:r>
              <a:rPr lang="en-GB" b="1" dirty="0">
                <a:latin typeface="Times New Roman" pitchFamily="18" charset="0"/>
                <a:cs typeface="Times New Roman" pitchFamily="18" charset="0"/>
              </a:rPr>
              <a:t>, video </a:t>
            </a:r>
            <a:r>
              <a:rPr lang="en-GB" b="1" dirty="0" smtClean="0">
                <a:latin typeface="Times New Roman" pitchFamily="18" charset="0"/>
                <a:cs typeface="Times New Roman" pitchFamily="18" charset="0"/>
              </a:rPr>
              <a:t>games</a:t>
            </a:r>
          </a:p>
          <a:p>
            <a:endParaRPr lang="en-GB" b="1" dirty="0">
              <a:latin typeface="Times New Roman" pitchFamily="18" charset="0"/>
              <a:cs typeface="Times New Roman" pitchFamily="18" charset="0"/>
            </a:endParaRPr>
          </a:p>
          <a:p>
            <a:pPr marL="285750" indent="-285750">
              <a:buFont typeface="Wingdings" pitchFamily="2" charset="2"/>
              <a:buChar char="v"/>
            </a:pPr>
            <a:r>
              <a:rPr lang="en-GB" b="1" dirty="0" smtClean="0">
                <a:latin typeface="Times New Roman" pitchFamily="18" charset="0"/>
                <a:cs typeface="Times New Roman" pitchFamily="18" charset="0"/>
              </a:rPr>
              <a:t>Users</a:t>
            </a:r>
            <a:endParaRPr lang="en-GB" b="1" dirty="0">
              <a:latin typeface="Times New Roman" pitchFamily="18" charset="0"/>
              <a:cs typeface="Times New Roman" pitchFamily="18" charset="0"/>
            </a:endParaRPr>
          </a:p>
          <a:p>
            <a:r>
              <a:rPr lang="en-GB" b="1" dirty="0" smtClean="0">
                <a:latin typeface="Times New Roman" pitchFamily="18" charset="0"/>
                <a:cs typeface="Times New Roman" pitchFamily="18" charset="0"/>
              </a:rPr>
              <a:t>     </a:t>
            </a:r>
            <a:r>
              <a:rPr lang="en-GB" b="1" dirty="0">
                <a:latin typeface="Times New Roman" pitchFamily="18" charset="0"/>
                <a:cs typeface="Times New Roman" pitchFamily="18" charset="0"/>
              </a:rPr>
              <a:t>People, machines, other computers</a:t>
            </a:r>
            <a:endParaRPr lang="en-GB" b="1" dirty="0" smtClean="0">
              <a:latin typeface="Times New Roman" pitchFamily="18" charset="0"/>
              <a:cs typeface="Times New Roman" pitchFamily="18" charset="0"/>
            </a:endParaRPr>
          </a:p>
          <a:p>
            <a:endParaRPr lang="en-GB" b="1" dirty="0">
              <a:latin typeface="Times New Roman" pitchFamily="18" charset="0"/>
              <a:cs typeface="Times New Roman" pitchFamily="18" charset="0"/>
            </a:endParaRPr>
          </a:p>
          <a:p>
            <a:endParaRPr lang="en-GB" dirty="0">
              <a:latin typeface="Times New Roman" pitchFamily="18" charset="0"/>
              <a:cs typeface="Times New Roman" pitchFamily="18" charset="0"/>
            </a:endParaRPr>
          </a:p>
        </p:txBody>
      </p:sp>
    </p:spTree>
    <p:extLst>
      <p:ext uri="{BB962C8B-B14F-4D97-AF65-F5344CB8AC3E}">
        <p14:creationId xmlns:p14="http://schemas.microsoft.com/office/powerpoint/2010/main" val="34703790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solidFill>
                  <a:prstClr val="black">
                    <a:tint val="75000"/>
                  </a:prstClr>
                </a:solidFill>
              </a:rPr>
              <a:pPr/>
              <a:t>3/6/2022</a:t>
            </a:fld>
            <a:endParaRPr lang="en-US" sz="1800" b="1"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6AFE7BC5-1C93-47B9-8F0F-5BCAEE10B724}" type="slidenum">
              <a:rPr lang="en-US" sz="1800" b="1" smtClean="0">
                <a:solidFill>
                  <a:prstClr val="black">
                    <a:tint val="75000"/>
                  </a:prstClr>
                </a:solidFill>
              </a:rPr>
              <a:pPr/>
              <a:t>3</a:t>
            </a:fld>
            <a:endParaRPr lang="en-US" sz="1800" b="1" dirty="0">
              <a:solidFill>
                <a:prstClr val="black">
                  <a:tint val="75000"/>
                </a:prstClr>
              </a:solidFill>
            </a:endParaRPr>
          </a:p>
        </p:txBody>
      </p:sp>
      <p:sp>
        <p:nvSpPr>
          <p:cNvPr id="9" name="Rectangle 8"/>
          <p:cNvSpPr/>
          <p:nvPr/>
        </p:nvSpPr>
        <p:spPr>
          <a:xfrm>
            <a:off x="20048" y="260648"/>
            <a:ext cx="9144000" cy="6155531"/>
          </a:xfrm>
          <a:prstGeom prst="rect">
            <a:avLst/>
          </a:prstGeom>
        </p:spPr>
        <p:txBody>
          <a:bodyPr wrap="square">
            <a:spAutoFit/>
          </a:bodyPr>
          <a:lstStyle/>
          <a:p>
            <a:pPr marL="285750" indent="-285750">
              <a:buFont typeface="Wingdings" pitchFamily="2" charset="2"/>
              <a:buChar char="q"/>
            </a:pPr>
            <a:r>
              <a:rPr lang="en-US" sz="2800" b="1" dirty="0" smtClean="0">
                <a:latin typeface="Times New Roman" pitchFamily="18" charset="0"/>
                <a:cs typeface="Times New Roman" pitchFamily="18" charset="0"/>
              </a:rPr>
              <a:t>Why should we study operating systems?</a:t>
            </a:r>
          </a:p>
          <a:p>
            <a:endParaRPr lang="en-GB" sz="2800" b="1" dirty="0" smtClean="0">
              <a:latin typeface="Times New Roman" pitchFamily="18" charset="0"/>
              <a:cs typeface="Times New Roman" pitchFamily="18" charset="0"/>
            </a:endParaRPr>
          </a:p>
          <a:p>
            <a:pPr marL="285750" indent="-285750">
              <a:buFont typeface="Wingdings" pitchFamily="2" charset="2"/>
              <a:buChar char="q"/>
            </a:pPr>
            <a:r>
              <a:rPr lang="en-GB" sz="2000" dirty="0" smtClean="0">
                <a:latin typeface="Times New Roman" pitchFamily="18" charset="0"/>
                <a:cs typeface="Times New Roman" pitchFamily="18" charset="0"/>
              </a:rPr>
              <a:t>Need </a:t>
            </a:r>
            <a:r>
              <a:rPr lang="en-GB" sz="2000" dirty="0">
                <a:latin typeface="Times New Roman" pitchFamily="18" charset="0"/>
                <a:cs typeface="Times New Roman" pitchFamily="18" charset="0"/>
              </a:rPr>
              <a:t>to understand interaction between </a:t>
            </a:r>
            <a:r>
              <a:rPr lang="en-GB" sz="2000" dirty="0" smtClean="0">
                <a:latin typeface="Times New Roman" pitchFamily="18" charset="0"/>
                <a:cs typeface="Times New Roman" pitchFamily="18" charset="0"/>
              </a:rPr>
              <a:t>the hardware </a:t>
            </a:r>
            <a:r>
              <a:rPr lang="en-GB" sz="2000" dirty="0">
                <a:latin typeface="Times New Roman" pitchFamily="18" charset="0"/>
                <a:cs typeface="Times New Roman" pitchFamily="18" charset="0"/>
              </a:rPr>
              <a:t>and applications</a:t>
            </a:r>
            <a:r>
              <a:rPr lang="en-GB" dirty="0" smtClean="0">
                <a:latin typeface="Times New Roman" pitchFamily="18" charset="0"/>
                <a:cs typeface="Times New Roman" pitchFamily="18" charset="0"/>
              </a:rPr>
              <a:t>.</a:t>
            </a:r>
          </a:p>
          <a:p>
            <a:r>
              <a:rPr lang="en-US" dirty="0">
                <a:latin typeface="Times New Roman" pitchFamily="18" charset="0"/>
                <a:cs typeface="Times New Roman" pitchFamily="18" charset="0"/>
              </a:rPr>
              <a:t>       * To keep pace with new applications, new hardware…….</a:t>
            </a:r>
          </a:p>
          <a:p>
            <a:r>
              <a:rPr lang="en-US" dirty="0">
                <a:latin typeface="Times New Roman" pitchFamily="18" charset="0"/>
                <a:cs typeface="Times New Roman" pitchFamily="18" charset="0"/>
              </a:rPr>
              <a:t>       * </a:t>
            </a:r>
            <a:r>
              <a:rPr lang="en-GB" dirty="0">
                <a:latin typeface="Times New Roman" pitchFamily="18" charset="0"/>
                <a:cs typeface="Times New Roman" pitchFamily="18" charset="0"/>
              </a:rPr>
              <a:t>To learn about system design so that we can extend the features of operating system.</a:t>
            </a:r>
          </a:p>
          <a:p>
            <a:r>
              <a:rPr lang="en-US" dirty="0">
                <a:latin typeface="Times New Roman" pitchFamily="18" charset="0"/>
                <a:cs typeface="Times New Roman" pitchFamily="18" charset="0"/>
              </a:rPr>
              <a:t>       * </a:t>
            </a:r>
            <a:r>
              <a:rPr lang="en-GB" dirty="0">
                <a:latin typeface="Times New Roman" pitchFamily="18" charset="0"/>
                <a:cs typeface="Times New Roman" pitchFamily="18" charset="0"/>
              </a:rPr>
              <a:t>To solve any problem occurring in operating system.</a:t>
            </a:r>
          </a:p>
          <a:p>
            <a:r>
              <a:rPr lang="en-GB" dirty="0">
                <a:latin typeface="Times New Roman" pitchFamily="18" charset="0"/>
                <a:cs typeface="Times New Roman" pitchFamily="18" charset="0"/>
              </a:rPr>
              <a:t>       * To learn how to manage the computer resources appropriately.</a:t>
            </a:r>
            <a:endParaRPr lang="en-US" dirty="0">
              <a:latin typeface="Times New Roman" pitchFamily="18" charset="0"/>
              <a:cs typeface="Times New Roman" pitchFamily="18" charset="0"/>
            </a:endParaRPr>
          </a:p>
          <a:p>
            <a:endParaRPr lang="en-GB" dirty="0" smtClean="0">
              <a:latin typeface="Times New Roman" pitchFamily="18" charset="0"/>
              <a:cs typeface="Times New Roman" pitchFamily="18" charset="0"/>
            </a:endParaRPr>
          </a:p>
          <a:p>
            <a:endParaRPr lang="en-GB" dirty="0" smtClean="0">
              <a:latin typeface="Times New Roman" pitchFamily="18" charset="0"/>
              <a:cs typeface="Times New Roman" pitchFamily="18" charset="0"/>
            </a:endParaRPr>
          </a:p>
          <a:p>
            <a:pPr marL="285750" indent="-285750">
              <a:buFont typeface="Wingdings" pitchFamily="2" charset="2"/>
              <a:buChar char="q"/>
            </a:pPr>
            <a:r>
              <a:rPr lang="en-GB" sz="2000" dirty="0">
                <a:latin typeface="Times New Roman" pitchFamily="18" charset="0"/>
                <a:cs typeface="Times New Roman" pitchFamily="18" charset="0"/>
              </a:rPr>
              <a:t>Need to understand basic principles in the design of computer </a:t>
            </a:r>
            <a:r>
              <a:rPr lang="en-GB" sz="2000" dirty="0" smtClean="0">
                <a:latin typeface="Times New Roman" pitchFamily="18" charset="0"/>
                <a:cs typeface="Times New Roman" pitchFamily="18" charset="0"/>
              </a:rPr>
              <a:t>systems.</a:t>
            </a:r>
          </a:p>
          <a:p>
            <a:r>
              <a:rPr lang="en-GB" dirty="0">
                <a:latin typeface="Times New Roman" pitchFamily="18" charset="0"/>
                <a:cs typeface="Times New Roman" pitchFamily="18" charset="0"/>
              </a:rPr>
              <a:t> </a:t>
            </a:r>
            <a:r>
              <a:rPr lang="en-GB" dirty="0" smtClean="0">
                <a:latin typeface="Times New Roman" pitchFamily="18" charset="0"/>
                <a:cs typeface="Times New Roman" pitchFamily="18" charset="0"/>
              </a:rPr>
              <a:t>      </a:t>
            </a:r>
            <a:r>
              <a:rPr lang="en-GB" sz="2000" dirty="0">
                <a:latin typeface="Times New Roman" pitchFamily="18" charset="0"/>
                <a:cs typeface="Times New Roman" pitchFamily="18" charset="0"/>
              </a:rPr>
              <a:t>*  To obtain an efficient resource management, security, flexibility   </a:t>
            </a:r>
          </a:p>
          <a:p>
            <a:endParaRPr lang="en-GB" dirty="0" smtClean="0">
              <a:latin typeface="Times New Roman" pitchFamily="18" charset="0"/>
              <a:cs typeface="Times New Roman" pitchFamily="18" charset="0"/>
            </a:endParaRPr>
          </a:p>
          <a:p>
            <a:endParaRPr lang="en-GB" dirty="0" smtClean="0">
              <a:latin typeface="Times New Roman" pitchFamily="18" charset="0"/>
              <a:cs typeface="Times New Roman" pitchFamily="18" charset="0"/>
            </a:endParaRPr>
          </a:p>
          <a:p>
            <a:endParaRPr lang="en-GB" dirty="0" smtClean="0">
              <a:latin typeface="Times New Roman" pitchFamily="18" charset="0"/>
              <a:cs typeface="Times New Roman" pitchFamily="18" charset="0"/>
            </a:endParaRPr>
          </a:p>
          <a:p>
            <a:pPr marL="285750" lvl="0" indent="-285750">
              <a:buFont typeface="Wingdings" pitchFamily="2" charset="2"/>
              <a:buChar char="q"/>
            </a:pPr>
            <a:r>
              <a:rPr lang="en-GB" sz="2000" dirty="0">
                <a:latin typeface="Times New Roman" pitchFamily="18" charset="0"/>
                <a:cs typeface="Times New Roman" pitchFamily="18" charset="0"/>
              </a:rPr>
              <a:t>Increasing need for specialized operating systems.</a:t>
            </a:r>
          </a:p>
          <a:p>
            <a:r>
              <a:rPr lang="en-GB" sz="2000" dirty="0">
                <a:latin typeface="Times New Roman" pitchFamily="18" charset="0"/>
                <a:cs typeface="Times New Roman" pitchFamily="18" charset="0"/>
              </a:rPr>
              <a:t>        * For example embedded operating systems for devices – cell phones, sensors and  </a:t>
            </a:r>
          </a:p>
          <a:p>
            <a:r>
              <a:rPr lang="en-GB" sz="2000" dirty="0">
                <a:latin typeface="Times New Roman" pitchFamily="18" charset="0"/>
                <a:cs typeface="Times New Roman" pitchFamily="18" charset="0"/>
              </a:rPr>
              <a:t>            controllers.</a:t>
            </a:r>
          </a:p>
          <a:p>
            <a:r>
              <a:rPr lang="en-GB" sz="2000" dirty="0">
                <a:latin typeface="Times New Roman" pitchFamily="18" charset="0"/>
                <a:cs typeface="Times New Roman" pitchFamily="18" charset="0"/>
              </a:rPr>
              <a:t>        * real-time operating systems - aircraft control, multimedia services</a:t>
            </a:r>
          </a:p>
          <a:p>
            <a:endParaRPr lang="en-GB" dirty="0">
              <a:latin typeface="Times New Roman" pitchFamily="18" charset="0"/>
              <a:cs typeface="Times New Roman" pitchFamily="18" charset="0"/>
            </a:endParaRPr>
          </a:p>
          <a:p>
            <a:endParaRPr lang="en-GB" dirty="0" smtClean="0">
              <a:latin typeface="Times New Roman" pitchFamily="18" charset="0"/>
              <a:cs typeface="Times New Roman" pitchFamily="18" charset="0"/>
            </a:endParaRPr>
          </a:p>
        </p:txBody>
      </p:sp>
    </p:spTree>
    <p:extLst>
      <p:ext uri="{BB962C8B-B14F-4D97-AF65-F5344CB8AC3E}">
        <p14:creationId xmlns:p14="http://schemas.microsoft.com/office/powerpoint/2010/main" val="37464181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p>
            <a:fld id="{2F708AF4-C275-412C-990A-F3CA80AA398A}" type="datetime1">
              <a:rPr lang="en-US" sz="1800" b="1" smtClean="0">
                <a:solidFill>
                  <a:prstClr val="black">
                    <a:tint val="75000"/>
                  </a:prstClr>
                </a:solidFill>
              </a:rPr>
              <a:pPr/>
              <a:t>3/6/2022</a:t>
            </a:fld>
            <a:endParaRPr lang="en-US" sz="1800" b="1" dirty="0">
              <a:solidFill>
                <a:prstClr val="black">
                  <a:tint val="75000"/>
                </a:prstClr>
              </a:solidFill>
            </a:endParaRPr>
          </a:p>
        </p:txBody>
      </p:sp>
      <p:sp>
        <p:nvSpPr>
          <p:cNvPr id="10" name="Slide Number Placeholder 9"/>
          <p:cNvSpPr>
            <a:spLocks noGrp="1"/>
          </p:cNvSpPr>
          <p:nvPr>
            <p:ph type="sldNum" sz="quarter" idx="12"/>
          </p:nvPr>
        </p:nvSpPr>
        <p:spPr/>
        <p:txBody>
          <a:bodyPr/>
          <a:lstStyle/>
          <a:p>
            <a:fld id="{6AFE7BC5-1C93-47B9-8F0F-5BCAEE10B724}" type="slidenum">
              <a:rPr lang="en-US" sz="1800" b="1" smtClean="0">
                <a:solidFill>
                  <a:prstClr val="black">
                    <a:tint val="75000"/>
                  </a:prstClr>
                </a:solidFill>
              </a:rPr>
              <a:pPr/>
              <a:t>4</a:t>
            </a:fld>
            <a:endParaRPr lang="en-US" sz="1800" b="1" dirty="0">
              <a:solidFill>
                <a:prstClr val="black">
                  <a:tint val="75000"/>
                </a:prstClr>
              </a:solidFill>
            </a:endParaRPr>
          </a:p>
        </p:txBody>
      </p:sp>
      <p:sp>
        <p:nvSpPr>
          <p:cNvPr id="12" name="TextBox 11"/>
          <p:cNvSpPr txBox="1"/>
          <p:nvPr/>
        </p:nvSpPr>
        <p:spPr>
          <a:xfrm>
            <a:off x="694265" y="1768460"/>
            <a:ext cx="277640" cy="584775"/>
          </a:xfrm>
          <a:prstGeom prst="rect">
            <a:avLst/>
          </a:prstGeom>
          <a:noFill/>
        </p:spPr>
        <p:txBody>
          <a:bodyPr wrap="none" rtlCol="0">
            <a:spAutoFit/>
          </a:bodyPr>
          <a:lstStyle/>
          <a:p>
            <a:r>
              <a:rPr lang="en-US" sz="3200" dirty="0" smtClean="0">
                <a:solidFill>
                  <a:prstClr val="black"/>
                </a:solidFill>
              </a:rPr>
              <a:t> </a:t>
            </a:r>
            <a:endParaRPr lang="en-US" sz="3200" dirty="0">
              <a:solidFill>
                <a:prstClr val="black"/>
              </a:solidFill>
            </a:endParaRPr>
          </a:p>
        </p:txBody>
      </p:sp>
      <p:sp>
        <p:nvSpPr>
          <p:cNvPr id="23" name="Oval 22"/>
          <p:cNvSpPr/>
          <p:nvPr/>
        </p:nvSpPr>
        <p:spPr>
          <a:xfrm>
            <a:off x="971905" y="2324627"/>
            <a:ext cx="7488527" cy="2011869"/>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0000"/>
              </a:lnSpc>
              <a:spcBef>
                <a:spcPts val="0"/>
              </a:spcBef>
            </a:pPr>
            <a:r>
              <a:rPr lang="en-GB" sz="3200" b="1" dirty="0">
                <a:latin typeface="+mj-lt"/>
                <a:cs typeface="Arial" pitchFamily="34" charset="0"/>
              </a:rPr>
              <a:t>What is an operating system? </a:t>
            </a:r>
          </a:p>
        </p:txBody>
      </p:sp>
    </p:spTree>
    <p:extLst>
      <p:ext uri="{BB962C8B-B14F-4D97-AF65-F5344CB8AC3E}">
        <p14:creationId xmlns:p14="http://schemas.microsoft.com/office/powerpoint/2010/main" val="36336314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5</a:t>
            </a:fld>
            <a:endParaRPr lang="en-US" sz="1800" b="1" dirty="0"/>
          </a:p>
        </p:txBody>
      </p:sp>
      <p:sp>
        <p:nvSpPr>
          <p:cNvPr id="6" name="Rectangle 5"/>
          <p:cNvSpPr/>
          <p:nvPr/>
        </p:nvSpPr>
        <p:spPr>
          <a:xfrm>
            <a:off x="0" y="107340"/>
            <a:ext cx="9144000" cy="4955203"/>
          </a:xfrm>
          <a:prstGeom prst="rect">
            <a:avLst/>
          </a:prstGeom>
        </p:spPr>
        <p:txBody>
          <a:bodyPr wrap="square">
            <a:spAutoFit/>
          </a:bodyPr>
          <a:lstStyle/>
          <a:p>
            <a:endParaRPr lang="en-GB" dirty="0">
              <a:latin typeface="Times New Roman" pitchFamily="18" charset="0"/>
              <a:cs typeface="Times New Roman" pitchFamily="18" charset="0"/>
            </a:endParaRPr>
          </a:p>
          <a:p>
            <a:pPr marL="285750" lvl="0" indent="-285750">
              <a:buFont typeface="Wingdings" pitchFamily="2" charset="2"/>
              <a:buChar char="q"/>
            </a:pPr>
            <a:r>
              <a:rPr lang="en-GB" sz="2000" dirty="0">
                <a:solidFill>
                  <a:prstClr val="black"/>
                </a:solidFill>
                <a:latin typeface="Times New Roman" pitchFamily="18" charset="0"/>
                <a:cs typeface="Times New Roman" pitchFamily="18" charset="0"/>
              </a:rPr>
              <a:t>An Operating System (OS) is an interface between a computer user and computer hardware. An operating system is a software which performs all the basic tasks like file management, memory management, </a:t>
            </a:r>
            <a:r>
              <a:rPr lang="en-GB" sz="2000" dirty="0" smtClean="0">
                <a:solidFill>
                  <a:prstClr val="black"/>
                </a:solidFill>
                <a:latin typeface="Times New Roman" pitchFamily="18" charset="0"/>
                <a:cs typeface="Times New Roman" pitchFamily="18" charset="0"/>
              </a:rPr>
              <a:t>processor </a:t>
            </a:r>
            <a:r>
              <a:rPr lang="en-GB" sz="2000" dirty="0">
                <a:solidFill>
                  <a:prstClr val="black"/>
                </a:solidFill>
                <a:latin typeface="Times New Roman" pitchFamily="18" charset="0"/>
                <a:cs typeface="Times New Roman" pitchFamily="18" charset="0"/>
              </a:rPr>
              <a:t>management, handling input and output, and controlling peripheral devices such as disk drives and printers</a:t>
            </a:r>
            <a:r>
              <a:rPr lang="en-GB" sz="2000" dirty="0" smtClean="0">
                <a:solidFill>
                  <a:prstClr val="black"/>
                </a:solidFill>
                <a:latin typeface="Times New Roman" pitchFamily="18" charset="0"/>
                <a:cs typeface="Times New Roman" pitchFamily="18" charset="0"/>
              </a:rPr>
              <a:t>.</a:t>
            </a:r>
          </a:p>
          <a:p>
            <a:pPr marL="285750" lvl="0" indent="-285750">
              <a:buFont typeface="Wingdings" pitchFamily="2" charset="2"/>
              <a:buChar char="q"/>
            </a:pPr>
            <a:r>
              <a:rPr lang="en-GB" sz="2000" dirty="0" smtClean="0">
                <a:solidFill>
                  <a:prstClr val="black"/>
                </a:solidFill>
                <a:latin typeface="Times New Roman" pitchFamily="18" charset="0"/>
                <a:cs typeface="Times New Roman" pitchFamily="18" charset="0"/>
              </a:rPr>
              <a:t> </a:t>
            </a:r>
            <a:r>
              <a:rPr lang="en-GB" sz="2000" dirty="0">
                <a:solidFill>
                  <a:prstClr val="black"/>
                </a:solidFill>
                <a:latin typeface="Times New Roman" pitchFamily="18" charset="0"/>
                <a:cs typeface="Times New Roman" pitchFamily="18" charset="0"/>
              </a:rPr>
              <a:t>An operating system is a program that acts as an interface between the user and the computer hardware and controls the execution of all kinds of programs. </a:t>
            </a:r>
          </a:p>
          <a:p>
            <a:pPr lvl="0"/>
            <a:endParaRPr lang="en-GB" sz="2000" dirty="0">
              <a:solidFill>
                <a:prstClr val="black"/>
              </a:solidFill>
              <a:latin typeface="Times New Roman" pitchFamily="18" charset="0"/>
              <a:cs typeface="Times New Roman" pitchFamily="18" charset="0"/>
            </a:endParaRPr>
          </a:p>
          <a:p>
            <a:endParaRPr lang="en-GB" sz="2000" b="1" dirty="0" smtClean="0">
              <a:solidFill>
                <a:srgbClr val="C00000"/>
              </a:solidFill>
              <a:latin typeface="Times New Roman" pitchFamily="18" charset="0"/>
              <a:cs typeface="Times New Roman" pitchFamily="18" charset="0"/>
            </a:endParaRPr>
          </a:p>
          <a:p>
            <a:endParaRPr lang="en-GB" sz="2000" dirty="0" smtClean="0">
              <a:latin typeface="Times New Roman" pitchFamily="18" charset="0"/>
              <a:cs typeface="Times New Roman" pitchFamily="18" charset="0"/>
            </a:endParaRPr>
          </a:p>
          <a:p>
            <a:endParaRPr lang="en-GB" sz="2000" dirty="0" smtClean="0">
              <a:latin typeface="Times New Roman" pitchFamily="18" charset="0"/>
              <a:cs typeface="Times New Roman" pitchFamily="18" charset="0"/>
            </a:endParaRPr>
          </a:p>
          <a:p>
            <a:r>
              <a:rPr lang="en-GB" sz="2000" dirty="0" smtClean="0"/>
              <a:t>                       </a:t>
            </a:r>
          </a:p>
          <a:p>
            <a:endParaRPr lang="en-GB" sz="2000" dirty="0">
              <a:latin typeface="Times New Roman" pitchFamily="18" charset="0"/>
              <a:cs typeface="Times New Roman" pitchFamily="18" charset="0"/>
            </a:endParaRPr>
          </a:p>
          <a:p>
            <a:endParaRPr lang="en-GB" sz="2000" dirty="0" smtClean="0">
              <a:latin typeface="Times New Roman" pitchFamily="18" charset="0"/>
              <a:cs typeface="Times New Roman" pitchFamily="18" charset="0"/>
            </a:endParaRPr>
          </a:p>
          <a:p>
            <a:endParaRPr lang="en-GB" sz="2000" dirty="0" smtClean="0">
              <a:latin typeface="Times New Roman" pitchFamily="18" charset="0"/>
              <a:cs typeface="Times New Roman" pitchFamily="18" charset="0"/>
            </a:endParaRPr>
          </a:p>
          <a:p>
            <a:endParaRPr lang="en-GB" dirty="0">
              <a:latin typeface="Times New Roman" pitchFamily="18" charset="0"/>
              <a:cs typeface="Times New Roman" pitchFamily="18" charset="0"/>
            </a:endParaRPr>
          </a:p>
        </p:txBody>
      </p:sp>
      <p:pic>
        <p:nvPicPr>
          <p:cNvPr id="645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2276872"/>
            <a:ext cx="7498978" cy="4114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173214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solidFill>
                  <a:prstClr val="black">
                    <a:tint val="75000"/>
                  </a:prstClr>
                </a:solidFill>
              </a:rPr>
              <a:pPr/>
              <a:t>3/6/2022</a:t>
            </a:fld>
            <a:endParaRPr lang="en-US" sz="1800" b="1"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6AFE7BC5-1C93-47B9-8F0F-5BCAEE10B724}" type="slidenum">
              <a:rPr lang="en-US" sz="1800" b="1" smtClean="0">
                <a:solidFill>
                  <a:prstClr val="black">
                    <a:tint val="75000"/>
                  </a:prstClr>
                </a:solidFill>
              </a:rPr>
              <a:pPr/>
              <a:t>6</a:t>
            </a:fld>
            <a:endParaRPr lang="en-US" sz="1800" b="1" dirty="0">
              <a:solidFill>
                <a:prstClr val="black">
                  <a:tint val="75000"/>
                </a:prstClr>
              </a:solidFill>
            </a:endParaRPr>
          </a:p>
        </p:txBody>
      </p:sp>
      <p:sp>
        <p:nvSpPr>
          <p:cNvPr id="2" name="Rectangle 1"/>
          <p:cNvSpPr/>
          <p:nvPr/>
        </p:nvSpPr>
        <p:spPr>
          <a:xfrm>
            <a:off x="338628" y="260648"/>
            <a:ext cx="8409835" cy="3693319"/>
          </a:xfrm>
          <a:prstGeom prst="rect">
            <a:avLst/>
          </a:prstGeom>
        </p:spPr>
        <p:txBody>
          <a:bodyPr wrap="square">
            <a:spAutoFit/>
          </a:bodyPr>
          <a:lstStyle/>
          <a:p>
            <a:endParaRPr lang="en-GB" dirty="0" smtClean="0"/>
          </a:p>
          <a:p>
            <a:endParaRPr lang="en-GB" dirty="0" smtClean="0"/>
          </a:p>
          <a:p>
            <a:endParaRPr lang="en-GB" dirty="0"/>
          </a:p>
          <a:p>
            <a:endParaRPr lang="en-GB" dirty="0" smtClean="0"/>
          </a:p>
          <a:p>
            <a:endParaRPr lang="en-GB" dirty="0"/>
          </a:p>
          <a:p>
            <a:endParaRPr lang="en-GB" dirty="0" smtClean="0"/>
          </a:p>
          <a:p>
            <a:endParaRPr lang="en-GB" dirty="0"/>
          </a:p>
          <a:p>
            <a:endParaRPr lang="en-GB" dirty="0" smtClean="0"/>
          </a:p>
          <a:p>
            <a:endParaRPr lang="en-GB" dirty="0"/>
          </a:p>
          <a:p>
            <a:endParaRPr lang="en-GB" dirty="0">
              <a:latin typeface="Times New Roman" pitchFamily="18" charset="0"/>
              <a:cs typeface="Times New Roman" pitchFamily="18" charset="0"/>
            </a:endParaRPr>
          </a:p>
          <a:p>
            <a:endParaRPr lang="en-GB" dirty="0">
              <a:latin typeface="Times New Roman" pitchFamily="18" charset="0"/>
              <a:cs typeface="Times New Roman" pitchFamily="18" charset="0"/>
            </a:endParaRPr>
          </a:p>
          <a:p>
            <a:r>
              <a:rPr lang="en-GB" dirty="0" smtClean="0">
                <a:solidFill>
                  <a:srgbClr val="333333"/>
                </a:solidFill>
                <a:latin typeface="Verdana"/>
              </a:rPr>
              <a:t> </a:t>
            </a:r>
            <a:endParaRPr lang="en-GB" dirty="0" smtClean="0">
              <a:latin typeface="Times New Roman" pitchFamily="18" charset="0"/>
              <a:cs typeface="Times New Roman" pitchFamily="18" charset="0"/>
            </a:endParaRPr>
          </a:p>
          <a:p>
            <a:endParaRPr lang="en-GB" dirty="0"/>
          </a:p>
        </p:txBody>
      </p:sp>
      <p:pic>
        <p:nvPicPr>
          <p:cNvPr id="655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9434" y="4293096"/>
            <a:ext cx="6851622" cy="18981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553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9794" y="548680"/>
            <a:ext cx="6968519" cy="18596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554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47029" y="2397621"/>
            <a:ext cx="6469063" cy="1895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5541"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91986" y="2831813"/>
            <a:ext cx="4721337" cy="9971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03781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5538"/>
                                        </p:tgtEl>
                                        <p:attrNameLst>
                                          <p:attrName>style.visibility</p:attrName>
                                        </p:attrNameLst>
                                      </p:cBhvr>
                                      <p:to>
                                        <p:strVal val="visible"/>
                                      </p:to>
                                    </p:set>
                                    <p:animEffect transition="in" filter="fade">
                                      <p:cBhvr>
                                        <p:cTn id="7" dur="1000"/>
                                        <p:tgtEl>
                                          <p:spTgt spid="65538"/>
                                        </p:tgtEl>
                                      </p:cBhvr>
                                    </p:animEffect>
                                    <p:anim calcmode="lin" valueType="num">
                                      <p:cBhvr>
                                        <p:cTn id="8" dur="1000" fill="hold"/>
                                        <p:tgtEl>
                                          <p:spTgt spid="65538"/>
                                        </p:tgtEl>
                                        <p:attrNameLst>
                                          <p:attrName>ppt_x</p:attrName>
                                        </p:attrNameLst>
                                      </p:cBhvr>
                                      <p:tavLst>
                                        <p:tav tm="0">
                                          <p:val>
                                            <p:strVal val="#ppt_x"/>
                                          </p:val>
                                        </p:tav>
                                        <p:tav tm="100000">
                                          <p:val>
                                            <p:strVal val="#ppt_x"/>
                                          </p:val>
                                        </p:tav>
                                      </p:tavLst>
                                    </p:anim>
                                    <p:anim calcmode="lin" valueType="num">
                                      <p:cBhvr>
                                        <p:cTn id="9" dur="1000" fill="hold"/>
                                        <p:tgtEl>
                                          <p:spTgt spid="6553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5539"/>
                                        </p:tgtEl>
                                        <p:attrNameLst>
                                          <p:attrName>style.visibility</p:attrName>
                                        </p:attrNameLst>
                                      </p:cBhvr>
                                      <p:to>
                                        <p:strVal val="visible"/>
                                      </p:to>
                                    </p:set>
                                    <p:animEffect transition="in" filter="fade">
                                      <p:cBhvr>
                                        <p:cTn id="14" dur="1000"/>
                                        <p:tgtEl>
                                          <p:spTgt spid="65539"/>
                                        </p:tgtEl>
                                      </p:cBhvr>
                                    </p:animEffect>
                                    <p:anim calcmode="lin" valueType="num">
                                      <p:cBhvr>
                                        <p:cTn id="15" dur="1000" fill="hold"/>
                                        <p:tgtEl>
                                          <p:spTgt spid="65539"/>
                                        </p:tgtEl>
                                        <p:attrNameLst>
                                          <p:attrName>ppt_x</p:attrName>
                                        </p:attrNameLst>
                                      </p:cBhvr>
                                      <p:tavLst>
                                        <p:tav tm="0">
                                          <p:val>
                                            <p:strVal val="#ppt_x"/>
                                          </p:val>
                                        </p:tav>
                                        <p:tav tm="100000">
                                          <p:val>
                                            <p:strVal val="#ppt_x"/>
                                          </p:val>
                                        </p:tav>
                                      </p:tavLst>
                                    </p:anim>
                                    <p:anim calcmode="lin" valueType="num">
                                      <p:cBhvr>
                                        <p:cTn id="16" dur="1000" fill="hold"/>
                                        <p:tgtEl>
                                          <p:spTgt spid="6553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5540"/>
                                        </p:tgtEl>
                                        <p:attrNameLst>
                                          <p:attrName>style.visibility</p:attrName>
                                        </p:attrNameLst>
                                      </p:cBhvr>
                                      <p:to>
                                        <p:strVal val="visible"/>
                                      </p:to>
                                    </p:set>
                                    <p:animEffect transition="in" filter="fade">
                                      <p:cBhvr>
                                        <p:cTn id="21" dur="1000"/>
                                        <p:tgtEl>
                                          <p:spTgt spid="65540"/>
                                        </p:tgtEl>
                                      </p:cBhvr>
                                    </p:animEffect>
                                    <p:anim calcmode="lin" valueType="num">
                                      <p:cBhvr>
                                        <p:cTn id="22" dur="1000" fill="hold"/>
                                        <p:tgtEl>
                                          <p:spTgt spid="65540"/>
                                        </p:tgtEl>
                                        <p:attrNameLst>
                                          <p:attrName>ppt_x</p:attrName>
                                        </p:attrNameLst>
                                      </p:cBhvr>
                                      <p:tavLst>
                                        <p:tav tm="0">
                                          <p:val>
                                            <p:strVal val="#ppt_x"/>
                                          </p:val>
                                        </p:tav>
                                        <p:tav tm="100000">
                                          <p:val>
                                            <p:strVal val="#ppt_x"/>
                                          </p:val>
                                        </p:tav>
                                      </p:tavLst>
                                    </p:anim>
                                    <p:anim calcmode="lin" valueType="num">
                                      <p:cBhvr>
                                        <p:cTn id="23" dur="1000" fill="hold"/>
                                        <p:tgtEl>
                                          <p:spTgt spid="6554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5541"/>
                                        </p:tgtEl>
                                        <p:attrNameLst>
                                          <p:attrName>style.visibility</p:attrName>
                                        </p:attrNameLst>
                                      </p:cBhvr>
                                      <p:to>
                                        <p:strVal val="visible"/>
                                      </p:to>
                                    </p:set>
                                    <p:animEffect transition="in" filter="fade">
                                      <p:cBhvr>
                                        <p:cTn id="28" dur="1000"/>
                                        <p:tgtEl>
                                          <p:spTgt spid="65541"/>
                                        </p:tgtEl>
                                      </p:cBhvr>
                                    </p:animEffect>
                                    <p:anim calcmode="lin" valueType="num">
                                      <p:cBhvr>
                                        <p:cTn id="29" dur="1000" fill="hold"/>
                                        <p:tgtEl>
                                          <p:spTgt spid="65541"/>
                                        </p:tgtEl>
                                        <p:attrNameLst>
                                          <p:attrName>ppt_x</p:attrName>
                                        </p:attrNameLst>
                                      </p:cBhvr>
                                      <p:tavLst>
                                        <p:tav tm="0">
                                          <p:val>
                                            <p:strVal val="#ppt_x"/>
                                          </p:val>
                                        </p:tav>
                                        <p:tav tm="100000">
                                          <p:val>
                                            <p:strVal val="#ppt_x"/>
                                          </p:val>
                                        </p:tav>
                                      </p:tavLst>
                                    </p:anim>
                                    <p:anim calcmode="lin" valueType="num">
                                      <p:cBhvr>
                                        <p:cTn id="30" dur="1000" fill="hold"/>
                                        <p:tgtEl>
                                          <p:spTgt spid="655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16632"/>
            <a:ext cx="9144000" cy="6009531"/>
          </a:xfrm>
        </p:spPr>
        <p:txBody>
          <a:bodyPr>
            <a:normAutofit fontScale="92500"/>
          </a:bodyPr>
          <a:lstStyle/>
          <a:p>
            <a:pPr marL="0" indent="0" algn="ctr">
              <a:buNone/>
            </a:pPr>
            <a:r>
              <a:rPr lang="en-GB" sz="5400" b="1" dirty="0">
                <a:solidFill>
                  <a:schemeClr val="tx2">
                    <a:lumMod val="75000"/>
                  </a:schemeClr>
                </a:solidFill>
                <a:latin typeface="Arial-BoldMT"/>
              </a:rPr>
              <a:t>OS FUNCTIONS</a:t>
            </a:r>
          </a:p>
          <a:p>
            <a:pPr marL="0" indent="0">
              <a:buNone/>
            </a:pPr>
            <a:r>
              <a:rPr lang="en-GB" b="1" dirty="0" smtClean="0">
                <a:solidFill>
                  <a:srgbClr val="000000"/>
                </a:solidFill>
                <a:latin typeface="Arial-BoldMT"/>
              </a:rPr>
              <a:t>The </a:t>
            </a:r>
            <a:r>
              <a:rPr lang="en-GB" b="1" dirty="0">
                <a:solidFill>
                  <a:srgbClr val="000000"/>
                </a:solidFill>
                <a:latin typeface="Arial-BoldMT"/>
              </a:rPr>
              <a:t>main functions of operating systems are</a:t>
            </a:r>
            <a:r>
              <a:rPr lang="en-GB" b="1" dirty="0" smtClean="0">
                <a:solidFill>
                  <a:srgbClr val="000000"/>
                </a:solidFill>
                <a:latin typeface="Arial-BoldMT"/>
              </a:rPr>
              <a:t>:</a:t>
            </a:r>
          </a:p>
          <a:p>
            <a:pPr marL="0" indent="0">
              <a:buNone/>
            </a:pPr>
            <a:endParaRPr lang="en-GB" b="1" dirty="0">
              <a:solidFill>
                <a:srgbClr val="000000"/>
              </a:solidFill>
              <a:latin typeface="Arial-BoldMT"/>
            </a:endParaRPr>
          </a:p>
          <a:p>
            <a:pPr>
              <a:buFont typeface="Wingdings" pitchFamily="2" charset="2"/>
              <a:buChar char="q"/>
            </a:pPr>
            <a:r>
              <a:rPr lang="en-GB" dirty="0" smtClean="0">
                <a:solidFill>
                  <a:srgbClr val="000000"/>
                </a:solidFill>
                <a:latin typeface="ArialMT"/>
              </a:rPr>
              <a:t> Manages </a:t>
            </a:r>
            <a:r>
              <a:rPr lang="en-GB" dirty="0">
                <a:solidFill>
                  <a:srgbClr val="000000"/>
                </a:solidFill>
                <a:latin typeface="ArialMT"/>
              </a:rPr>
              <a:t>and Interacts with Computer Hardware</a:t>
            </a:r>
          </a:p>
          <a:p>
            <a:pPr>
              <a:buFont typeface="Wingdings" pitchFamily="2" charset="2"/>
              <a:buChar char="q"/>
            </a:pPr>
            <a:r>
              <a:rPr lang="en-GB" dirty="0" smtClean="0">
                <a:solidFill>
                  <a:srgbClr val="000000"/>
                </a:solidFill>
                <a:latin typeface="ArialMT"/>
              </a:rPr>
              <a:t> Process </a:t>
            </a:r>
            <a:r>
              <a:rPr lang="en-GB" dirty="0">
                <a:solidFill>
                  <a:srgbClr val="000000"/>
                </a:solidFill>
                <a:latin typeface="ArialMT"/>
              </a:rPr>
              <a:t>the tasks</a:t>
            </a:r>
          </a:p>
          <a:p>
            <a:pPr>
              <a:buFont typeface="Wingdings" pitchFamily="2" charset="2"/>
              <a:buChar char="q"/>
            </a:pPr>
            <a:r>
              <a:rPr lang="en-GB" dirty="0" smtClean="0">
                <a:solidFill>
                  <a:srgbClr val="000000"/>
                </a:solidFill>
                <a:latin typeface="ArialMT"/>
              </a:rPr>
              <a:t> Provides </a:t>
            </a:r>
            <a:r>
              <a:rPr lang="en-GB" dirty="0">
                <a:solidFill>
                  <a:srgbClr val="000000"/>
                </a:solidFill>
                <a:latin typeface="ArialMT"/>
              </a:rPr>
              <a:t>the User/ Computer Interface (CLI / GUI)</a:t>
            </a:r>
          </a:p>
          <a:p>
            <a:pPr>
              <a:buFont typeface="Wingdings" pitchFamily="2" charset="2"/>
              <a:buChar char="q"/>
            </a:pPr>
            <a:r>
              <a:rPr lang="en-GB" dirty="0">
                <a:solidFill>
                  <a:srgbClr val="000000"/>
                </a:solidFill>
                <a:latin typeface="ArialMT"/>
              </a:rPr>
              <a:t> </a:t>
            </a:r>
            <a:r>
              <a:rPr lang="en-GB" dirty="0" smtClean="0">
                <a:solidFill>
                  <a:srgbClr val="000000"/>
                </a:solidFill>
                <a:latin typeface="ArialMT"/>
              </a:rPr>
              <a:t>Provides </a:t>
            </a:r>
            <a:r>
              <a:rPr lang="en-GB" dirty="0">
                <a:solidFill>
                  <a:srgbClr val="000000"/>
                </a:solidFill>
                <a:latin typeface="ArialMT"/>
              </a:rPr>
              <a:t>the Interface for Application Software</a:t>
            </a:r>
          </a:p>
          <a:p>
            <a:pPr>
              <a:buFont typeface="Wingdings" pitchFamily="2" charset="2"/>
              <a:buChar char="q"/>
            </a:pPr>
            <a:r>
              <a:rPr lang="en-GB" dirty="0" smtClean="0">
                <a:solidFill>
                  <a:srgbClr val="000000"/>
                </a:solidFill>
                <a:latin typeface="ArialMT"/>
              </a:rPr>
              <a:t> Input </a:t>
            </a:r>
            <a:r>
              <a:rPr lang="en-GB" dirty="0">
                <a:solidFill>
                  <a:srgbClr val="000000"/>
                </a:solidFill>
                <a:latin typeface="ArialMT"/>
              </a:rPr>
              <a:t>/ Output Operations</a:t>
            </a:r>
          </a:p>
          <a:p>
            <a:pPr>
              <a:buFont typeface="Wingdings" pitchFamily="2" charset="2"/>
              <a:buChar char="q"/>
            </a:pPr>
            <a:r>
              <a:rPr lang="en-GB" dirty="0" smtClean="0">
                <a:solidFill>
                  <a:srgbClr val="000000"/>
                </a:solidFill>
                <a:latin typeface="ArialMT"/>
              </a:rPr>
              <a:t> Error </a:t>
            </a:r>
            <a:r>
              <a:rPr lang="en-GB" dirty="0">
                <a:solidFill>
                  <a:srgbClr val="000000"/>
                </a:solidFill>
                <a:latin typeface="ArialMT"/>
              </a:rPr>
              <a:t>Detection, Resource Allocation, Security and</a:t>
            </a:r>
          </a:p>
          <a:p>
            <a:pPr>
              <a:buFont typeface="Wingdings" pitchFamily="2" charset="2"/>
              <a:buChar char="q"/>
            </a:pPr>
            <a:r>
              <a:rPr lang="en-GB" dirty="0" smtClean="0">
                <a:solidFill>
                  <a:srgbClr val="000000"/>
                </a:solidFill>
                <a:latin typeface="ArialMT"/>
              </a:rPr>
              <a:t> Protection</a:t>
            </a:r>
            <a:endParaRPr lang="en-GB" dirty="0"/>
          </a:p>
        </p:txBody>
      </p:sp>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smtClean="0"/>
              <a:pPr/>
              <a:t>7</a:t>
            </a:fld>
            <a:endParaRPr lang="en-US" sz="1800" dirty="0"/>
          </a:p>
        </p:txBody>
      </p:sp>
    </p:spTree>
    <p:extLst>
      <p:ext uri="{BB962C8B-B14F-4D97-AF65-F5344CB8AC3E}">
        <p14:creationId xmlns:p14="http://schemas.microsoft.com/office/powerpoint/2010/main" val="18199008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1800" b="1" smtClean="0"/>
              <a:t>3/6/2022</a:t>
            </a:fld>
            <a:endParaRPr lang="en-US" sz="1800" b="1" dirty="0"/>
          </a:p>
        </p:txBody>
      </p:sp>
      <p:sp>
        <p:nvSpPr>
          <p:cNvPr id="5" name="Slide Number Placeholder 4"/>
          <p:cNvSpPr>
            <a:spLocks noGrp="1"/>
          </p:cNvSpPr>
          <p:nvPr>
            <p:ph type="sldNum" sz="quarter" idx="12"/>
          </p:nvPr>
        </p:nvSpPr>
        <p:spPr/>
        <p:txBody>
          <a:bodyPr/>
          <a:lstStyle/>
          <a:p>
            <a:fld id="{6AFE7BC5-1C93-47B9-8F0F-5BCAEE10B724}" type="slidenum">
              <a:rPr lang="en-US" sz="1800" b="1" smtClean="0"/>
              <a:pPr/>
              <a:t>8</a:t>
            </a:fld>
            <a:endParaRPr lang="en-US" sz="1800" b="1"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076" y="2349494"/>
            <a:ext cx="9045025" cy="35997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0" y="620688"/>
            <a:ext cx="9144000" cy="646331"/>
          </a:xfrm>
          <a:prstGeom prst="rect">
            <a:avLst/>
          </a:prstGeom>
        </p:spPr>
        <p:txBody>
          <a:bodyPr wrap="square">
            <a:spAutoFit/>
          </a:bodyPr>
          <a:lstStyle/>
          <a:p>
            <a:pPr algn="ctr"/>
            <a:r>
              <a:rPr lang="en-GB" sz="3600" b="1" dirty="0" smtClean="0">
                <a:solidFill>
                  <a:schemeClr val="accent1">
                    <a:lumMod val="75000"/>
                  </a:schemeClr>
                </a:solidFill>
                <a:latin typeface="Arial-BoldMT"/>
              </a:rPr>
              <a:t> Two types of interfaces</a:t>
            </a:r>
            <a:endParaRPr lang="en-GB" sz="3600" b="1" dirty="0">
              <a:solidFill>
                <a:schemeClr val="accent1">
                  <a:lumMod val="75000"/>
                </a:schemeClr>
              </a:solidFill>
              <a:latin typeface="Arial-BoldMT"/>
            </a:endParaRPr>
          </a:p>
        </p:txBody>
      </p:sp>
    </p:spTree>
    <p:extLst>
      <p:ext uri="{BB962C8B-B14F-4D97-AF65-F5344CB8AC3E}">
        <p14:creationId xmlns:p14="http://schemas.microsoft.com/office/powerpoint/2010/main" val="372209586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8B39E2F-3DFA-408A-B971-5998E05F675F}" type="datetime1">
              <a:rPr lang="en-US" sz="2000" b="1" smtClean="0"/>
              <a:t>3/6/2022</a:t>
            </a:fld>
            <a:endParaRPr lang="en-US" sz="2000" b="1" dirty="0"/>
          </a:p>
        </p:txBody>
      </p:sp>
      <p:sp>
        <p:nvSpPr>
          <p:cNvPr id="5" name="Slide Number Placeholder 4"/>
          <p:cNvSpPr>
            <a:spLocks noGrp="1"/>
          </p:cNvSpPr>
          <p:nvPr>
            <p:ph type="sldNum" sz="quarter" idx="12"/>
          </p:nvPr>
        </p:nvSpPr>
        <p:spPr/>
        <p:txBody>
          <a:bodyPr/>
          <a:lstStyle/>
          <a:p>
            <a:fld id="{6AFE7BC5-1C93-47B9-8F0F-5BCAEE10B724}" type="slidenum">
              <a:rPr lang="en-US" sz="1600" b="1" smtClean="0"/>
              <a:pPr/>
              <a:t>9</a:t>
            </a:fld>
            <a:endParaRPr lang="en-US" sz="1600" b="1"/>
          </a:p>
        </p:txBody>
      </p:sp>
      <p:sp>
        <p:nvSpPr>
          <p:cNvPr id="7" name="Rectangle 6"/>
          <p:cNvSpPr/>
          <p:nvPr/>
        </p:nvSpPr>
        <p:spPr>
          <a:xfrm>
            <a:off x="0" y="64108"/>
            <a:ext cx="9144000" cy="6524863"/>
          </a:xfrm>
          <a:prstGeom prst="rect">
            <a:avLst/>
          </a:prstGeom>
        </p:spPr>
        <p:txBody>
          <a:bodyPr wrap="square">
            <a:spAutoFit/>
          </a:bodyPr>
          <a:lstStyle/>
          <a:p>
            <a:endParaRPr lang="en-GB" dirty="0"/>
          </a:p>
          <a:p>
            <a:pPr lvl="0" algn="ctr"/>
            <a:r>
              <a:rPr lang="en-GB" sz="3200" b="1" dirty="0" smtClean="0">
                <a:solidFill>
                  <a:schemeClr val="accent1">
                    <a:lumMod val="75000"/>
                  </a:schemeClr>
                </a:solidFill>
                <a:latin typeface="Times New Roman" pitchFamily="18" charset="0"/>
                <a:cs typeface="Times New Roman" pitchFamily="18" charset="0"/>
              </a:rPr>
              <a:t>Operating Systems – Types</a:t>
            </a:r>
          </a:p>
          <a:p>
            <a:pPr algn="just"/>
            <a:endParaRPr lang="en-GB" dirty="0" smtClean="0">
              <a:latin typeface="Times New Roman" pitchFamily="18" charset="0"/>
              <a:cs typeface="Times New Roman" pitchFamily="18" charset="0"/>
            </a:endParaRPr>
          </a:p>
          <a:p>
            <a:pPr algn="just"/>
            <a:r>
              <a:rPr lang="en-GB" dirty="0" smtClean="0">
                <a:latin typeface="Times New Roman" pitchFamily="18" charset="0"/>
                <a:cs typeface="Times New Roman" pitchFamily="18" charset="0"/>
              </a:rPr>
              <a:t>     </a:t>
            </a:r>
            <a:r>
              <a:rPr lang="en-GB" sz="2000" dirty="0">
                <a:solidFill>
                  <a:srgbClr val="000000"/>
                </a:solidFill>
                <a:latin typeface="Times New Roman" pitchFamily="18" charset="0"/>
                <a:cs typeface="Times New Roman" pitchFamily="18" charset="0"/>
              </a:rPr>
              <a:t>Operating systems are there from the very first computer generation and they keep </a:t>
            </a:r>
            <a:r>
              <a:rPr lang="en-GB" sz="2000" dirty="0" smtClean="0">
                <a:solidFill>
                  <a:srgbClr val="000000"/>
                </a:solidFill>
                <a:latin typeface="Times New Roman" pitchFamily="18" charset="0"/>
                <a:cs typeface="Times New Roman" pitchFamily="18" charset="0"/>
              </a:rPr>
              <a:t>  </a:t>
            </a:r>
          </a:p>
          <a:p>
            <a:pPr algn="just"/>
            <a:r>
              <a:rPr lang="en-GB" sz="2000" dirty="0">
                <a:solidFill>
                  <a:srgbClr val="000000"/>
                </a:solidFill>
                <a:latin typeface="Times New Roman" pitchFamily="18" charset="0"/>
                <a:cs typeface="Times New Roman" pitchFamily="18" charset="0"/>
              </a:rPr>
              <a:t> </a:t>
            </a:r>
            <a:r>
              <a:rPr lang="en-GB" sz="2000" dirty="0" smtClean="0">
                <a:solidFill>
                  <a:srgbClr val="000000"/>
                </a:solidFill>
                <a:latin typeface="Times New Roman" pitchFamily="18" charset="0"/>
                <a:cs typeface="Times New Roman" pitchFamily="18" charset="0"/>
              </a:rPr>
              <a:t>  evolving </a:t>
            </a:r>
            <a:r>
              <a:rPr lang="en-GB" sz="2000" dirty="0">
                <a:solidFill>
                  <a:srgbClr val="000000"/>
                </a:solidFill>
                <a:latin typeface="Times New Roman" pitchFamily="18" charset="0"/>
                <a:cs typeface="Times New Roman" pitchFamily="18" charset="0"/>
              </a:rPr>
              <a:t>with time. In this </a:t>
            </a:r>
            <a:r>
              <a:rPr lang="en-GB" sz="2000" dirty="0" smtClean="0">
                <a:solidFill>
                  <a:srgbClr val="000000"/>
                </a:solidFill>
                <a:latin typeface="Times New Roman" pitchFamily="18" charset="0"/>
                <a:cs typeface="Times New Roman" pitchFamily="18" charset="0"/>
              </a:rPr>
              <a:t>section, I would </a:t>
            </a:r>
            <a:r>
              <a:rPr lang="en-GB" sz="2000" dirty="0">
                <a:solidFill>
                  <a:srgbClr val="000000"/>
                </a:solidFill>
                <a:latin typeface="Times New Roman" pitchFamily="18" charset="0"/>
                <a:cs typeface="Times New Roman" pitchFamily="18" charset="0"/>
              </a:rPr>
              <a:t>discuss some of the important types of </a:t>
            </a:r>
            <a:r>
              <a:rPr lang="en-GB" sz="2000" dirty="0" smtClean="0">
                <a:solidFill>
                  <a:srgbClr val="000000"/>
                </a:solidFill>
                <a:latin typeface="Times New Roman" pitchFamily="18" charset="0"/>
                <a:cs typeface="Times New Roman" pitchFamily="18" charset="0"/>
              </a:rPr>
              <a:t>  </a:t>
            </a:r>
          </a:p>
          <a:p>
            <a:pPr algn="just"/>
            <a:r>
              <a:rPr lang="en-GB" sz="2000" dirty="0">
                <a:solidFill>
                  <a:srgbClr val="000000"/>
                </a:solidFill>
                <a:latin typeface="Times New Roman" pitchFamily="18" charset="0"/>
                <a:cs typeface="Times New Roman" pitchFamily="18" charset="0"/>
              </a:rPr>
              <a:t> </a:t>
            </a:r>
            <a:r>
              <a:rPr lang="en-GB" sz="2000" dirty="0" smtClean="0">
                <a:solidFill>
                  <a:srgbClr val="000000"/>
                </a:solidFill>
                <a:latin typeface="Times New Roman" pitchFamily="18" charset="0"/>
                <a:cs typeface="Times New Roman" pitchFamily="18" charset="0"/>
              </a:rPr>
              <a:t>  operating </a:t>
            </a:r>
            <a:r>
              <a:rPr lang="en-GB" sz="2000" dirty="0">
                <a:solidFill>
                  <a:srgbClr val="000000"/>
                </a:solidFill>
                <a:latin typeface="Times New Roman" pitchFamily="18" charset="0"/>
                <a:cs typeface="Times New Roman" pitchFamily="18" charset="0"/>
              </a:rPr>
              <a:t>systems </a:t>
            </a:r>
            <a:r>
              <a:rPr lang="en-GB" sz="2000" dirty="0" smtClean="0">
                <a:solidFill>
                  <a:srgbClr val="000000"/>
                </a:solidFill>
                <a:latin typeface="Times New Roman" pitchFamily="18" charset="0"/>
                <a:cs typeface="Times New Roman" pitchFamily="18" charset="0"/>
              </a:rPr>
              <a:t>that </a:t>
            </a:r>
            <a:r>
              <a:rPr lang="en-GB" sz="2000" dirty="0">
                <a:solidFill>
                  <a:srgbClr val="000000"/>
                </a:solidFill>
                <a:latin typeface="Times New Roman" pitchFamily="18" charset="0"/>
                <a:cs typeface="Times New Roman" pitchFamily="18" charset="0"/>
              </a:rPr>
              <a:t>are most commonly used. </a:t>
            </a:r>
            <a:endParaRPr lang="en-GB" sz="2000" dirty="0" smtClean="0">
              <a:solidFill>
                <a:srgbClr val="000000"/>
              </a:solidFill>
              <a:latin typeface="Times New Roman" pitchFamily="18" charset="0"/>
              <a:cs typeface="Times New Roman" pitchFamily="18" charset="0"/>
            </a:endParaRPr>
          </a:p>
          <a:p>
            <a:r>
              <a:rPr lang="en-GB" dirty="0" smtClean="0">
                <a:solidFill>
                  <a:srgbClr val="000000"/>
                </a:solidFill>
                <a:latin typeface="Verdana"/>
              </a:rPr>
              <a:t>  </a:t>
            </a:r>
          </a:p>
          <a:p>
            <a:pPr marL="285750" indent="-285750">
              <a:buFont typeface="Wingdings" pitchFamily="2" charset="2"/>
              <a:buChar char="v"/>
            </a:pPr>
            <a:r>
              <a:rPr lang="en-GB" sz="2800" dirty="0">
                <a:solidFill>
                  <a:srgbClr val="000000"/>
                </a:solidFill>
                <a:latin typeface="Times New Roman" pitchFamily="18" charset="0"/>
                <a:cs typeface="Times New Roman" pitchFamily="18" charset="0"/>
              </a:rPr>
              <a:t> </a:t>
            </a:r>
            <a:r>
              <a:rPr lang="en-GB" sz="2800" b="1" dirty="0">
                <a:solidFill>
                  <a:srgbClr val="000000"/>
                </a:solidFill>
                <a:latin typeface="Times New Roman" pitchFamily="18" charset="0"/>
                <a:cs typeface="Times New Roman" pitchFamily="18" charset="0"/>
              </a:rPr>
              <a:t>Batch Operating System </a:t>
            </a:r>
            <a:endParaRPr lang="en-GB" sz="2800" b="1" dirty="0" smtClean="0">
              <a:solidFill>
                <a:srgbClr val="000000"/>
              </a:solidFill>
              <a:latin typeface="Times New Roman" pitchFamily="18" charset="0"/>
              <a:cs typeface="Times New Roman" pitchFamily="18" charset="0"/>
            </a:endParaRPr>
          </a:p>
          <a:p>
            <a:pPr algn="just"/>
            <a:r>
              <a:rPr lang="en-GB" dirty="0" smtClean="0">
                <a:solidFill>
                  <a:srgbClr val="000000"/>
                </a:solidFill>
                <a:latin typeface="Times New Roman" pitchFamily="18" charset="0"/>
                <a:cs typeface="Times New Roman" pitchFamily="18" charset="0"/>
              </a:rPr>
              <a:t>       The </a:t>
            </a:r>
            <a:r>
              <a:rPr lang="en-GB" dirty="0">
                <a:solidFill>
                  <a:srgbClr val="000000"/>
                </a:solidFill>
                <a:latin typeface="Times New Roman" pitchFamily="18" charset="0"/>
                <a:cs typeface="Times New Roman" pitchFamily="18" charset="0"/>
              </a:rPr>
              <a:t>users of a batch operating system do not interact with the computer directly. Each user </a:t>
            </a:r>
            <a:r>
              <a:rPr lang="en-GB" dirty="0" smtClean="0">
                <a:solidFill>
                  <a:srgbClr val="000000"/>
                </a:solidFill>
                <a:latin typeface="Times New Roman" pitchFamily="18" charset="0"/>
                <a:cs typeface="Times New Roman" pitchFamily="18" charset="0"/>
              </a:rPr>
              <a:t>         </a:t>
            </a:r>
          </a:p>
          <a:p>
            <a:pPr algn="just"/>
            <a:r>
              <a:rPr lang="en-GB" dirty="0">
                <a:solidFill>
                  <a:srgbClr val="000000"/>
                </a:solidFill>
                <a:latin typeface="Times New Roman" pitchFamily="18" charset="0"/>
                <a:cs typeface="Times New Roman" pitchFamily="18" charset="0"/>
              </a:rPr>
              <a:t> </a:t>
            </a:r>
            <a:r>
              <a:rPr lang="en-GB" dirty="0" smtClean="0">
                <a:solidFill>
                  <a:srgbClr val="000000"/>
                </a:solidFill>
                <a:latin typeface="Times New Roman" pitchFamily="18" charset="0"/>
                <a:cs typeface="Times New Roman" pitchFamily="18" charset="0"/>
              </a:rPr>
              <a:t>       </a:t>
            </a:r>
            <a:r>
              <a:rPr lang="en-GB" sz="2000" dirty="0" smtClean="0">
                <a:solidFill>
                  <a:srgbClr val="000000"/>
                </a:solidFill>
                <a:latin typeface="Times New Roman" pitchFamily="18" charset="0"/>
                <a:cs typeface="Times New Roman" pitchFamily="18" charset="0"/>
              </a:rPr>
              <a:t>prepares </a:t>
            </a:r>
            <a:r>
              <a:rPr lang="en-GB" sz="2000" dirty="0">
                <a:solidFill>
                  <a:srgbClr val="000000"/>
                </a:solidFill>
                <a:latin typeface="Times New Roman" pitchFamily="18" charset="0"/>
                <a:cs typeface="Times New Roman" pitchFamily="18" charset="0"/>
              </a:rPr>
              <a:t>his job on an off-line </a:t>
            </a:r>
            <a:r>
              <a:rPr lang="en-GB" sz="2000" dirty="0" smtClean="0">
                <a:solidFill>
                  <a:srgbClr val="000000"/>
                </a:solidFill>
                <a:latin typeface="Times New Roman" pitchFamily="18" charset="0"/>
                <a:cs typeface="Times New Roman" pitchFamily="18" charset="0"/>
              </a:rPr>
              <a:t>device  </a:t>
            </a:r>
            <a:r>
              <a:rPr lang="en-GB" sz="2000" dirty="0">
                <a:solidFill>
                  <a:srgbClr val="000000"/>
                </a:solidFill>
                <a:latin typeface="Times New Roman" pitchFamily="18" charset="0"/>
                <a:cs typeface="Times New Roman" pitchFamily="18" charset="0"/>
              </a:rPr>
              <a:t>like </a:t>
            </a:r>
            <a:r>
              <a:rPr lang="en-GB" sz="2000" dirty="0" smtClean="0">
                <a:solidFill>
                  <a:srgbClr val="000000"/>
                </a:solidFill>
                <a:latin typeface="Times New Roman" pitchFamily="18" charset="0"/>
                <a:cs typeface="Times New Roman" pitchFamily="18" charset="0"/>
              </a:rPr>
              <a:t>“</a:t>
            </a:r>
            <a:r>
              <a:rPr lang="en-GB" sz="2000" b="1" dirty="0" smtClean="0">
                <a:solidFill>
                  <a:srgbClr val="000000"/>
                </a:solidFill>
                <a:latin typeface="Times New Roman" pitchFamily="18" charset="0"/>
                <a:cs typeface="Times New Roman" pitchFamily="18" charset="0"/>
              </a:rPr>
              <a:t>punch cards”  </a:t>
            </a:r>
            <a:r>
              <a:rPr lang="en-GB" sz="2000" dirty="0" smtClean="0">
                <a:solidFill>
                  <a:srgbClr val="000000"/>
                </a:solidFill>
                <a:latin typeface="Times New Roman" pitchFamily="18" charset="0"/>
                <a:cs typeface="Times New Roman" pitchFamily="18" charset="0"/>
              </a:rPr>
              <a:t>and </a:t>
            </a:r>
            <a:r>
              <a:rPr lang="en-GB" sz="2000" dirty="0">
                <a:solidFill>
                  <a:srgbClr val="000000"/>
                </a:solidFill>
                <a:latin typeface="Times New Roman" pitchFamily="18" charset="0"/>
                <a:cs typeface="Times New Roman" pitchFamily="18" charset="0"/>
              </a:rPr>
              <a:t>submits it to </a:t>
            </a:r>
            <a:r>
              <a:rPr lang="en-GB" sz="2000" dirty="0" smtClean="0">
                <a:solidFill>
                  <a:srgbClr val="000000"/>
                </a:solidFill>
                <a:latin typeface="Times New Roman" pitchFamily="18" charset="0"/>
                <a:cs typeface="Times New Roman" pitchFamily="18" charset="0"/>
              </a:rPr>
              <a:t>the  </a:t>
            </a:r>
          </a:p>
          <a:p>
            <a:pPr algn="just"/>
            <a:r>
              <a:rPr lang="en-GB" sz="2000" dirty="0">
                <a:solidFill>
                  <a:srgbClr val="000000"/>
                </a:solidFill>
                <a:latin typeface="Times New Roman" pitchFamily="18" charset="0"/>
                <a:cs typeface="Times New Roman" pitchFamily="18" charset="0"/>
              </a:rPr>
              <a:t> </a:t>
            </a:r>
            <a:r>
              <a:rPr lang="en-GB" sz="2000" dirty="0" smtClean="0">
                <a:solidFill>
                  <a:srgbClr val="000000"/>
                </a:solidFill>
                <a:latin typeface="Times New Roman" pitchFamily="18" charset="0"/>
                <a:cs typeface="Times New Roman" pitchFamily="18" charset="0"/>
              </a:rPr>
              <a:t>      computer operator</a:t>
            </a:r>
            <a:r>
              <a:rPr lang="en-GB" sz="2000" dirty="0">
                <a:solidFill>
                  <a:srgbClr val="000000"/>
                </a:solidFill>
                <a:latin typeface="Times New Roman" pitchFamily="18" charset="0"/>
                <a:cs typeface="Times New Roman" pitchFamily="18" charset="0"/>
              </a:rPr>
              <a:t>. To speed up processing, </a:t>
            </a:r>
            <a:r>
              <a:rPr lang="en-GB" sz="2000" dirty="0" smtClean="0">
                <a:solidFill>
                  <a:srgbClr val="000000"/>
                </a:solidFill>
                <a:latin typeface="Times New Roman" pitchFamily="18" charset="0"/>
                <a:cs typeface="Times New Roman" pitchFamily="18" charset="0"/>
              </a:rPr>
              <a:t> jobs </a:t>
            </a:r>
            <a:r>
              <a:rPr lang="en-GB" sz="2000" dirty="0">
                <a:solidFill>
                  <a:srgbClr val="000000"/>
                </a:solidFill>
                <a:latin typeface="Times New Roman" pitchFamily="18" charset="0"/>
                <a:cs typeface="Times New Roman" pitchFamily="18" charset="0"/>
              </a:rPr>
              <a:t>with similar needs are batched </a:t>
            </a:r>
            <a:endParaRPr lang="en-GB" sz="2000" dirty="0" smtClean="0">
              <a:solidFill>
                <a:srgbClr val="000000"/>
              </a:solidFill>
              <a:latin typeface="Times New Roman" pitchFamily="18" charset="0"/>
              <a:cs typeface="Times New Roman" pitchFamily="18" charset="0"/>
            </a:endParaRPr>
          </a:p>
          <a:p>
            <a:pPr algn="just"/>
            <a:r>
              <a:rPr lang="en-GB" sz="2000" dirty="0">
                <a:solidFill>
                  <a:srgbClr val="000000"/>
                </a:solidFill>
                <a:latin typeface="Times New Roman" pitchFamily="18" charset="0"/>
                <a:cs typeface="Times New Roman" pitchFamily="18" charset="0"/>
              </a:rPr>
              <a:t> </a:t>
            </a:r>
            <a:r>
              <a:rPr lang="en-GB" sz="2000" dirty="0" smtClean="0">
                <a:solidFill>
                  <a:srgbClr val="000000"/>
                </a:solidFill>
                <a:latin typeface="Times New Roman" pitchFamily="18" charset="0"/>
                <a:cs typeface="Times New Roman" pitchFamily="18" charset="0"/>
              </a:rPr>
              <a:t>      together </a:t>
            </a:r>
            <a:r>
              <a:rPr lang="en-GB" sz="2000" dirty="0">
                <a:solidFill>
                  <a:srgbClr val="000000"/>
                </a:solidFill>
                <a:latin typeface="Times New Roman" pitchFamily="18" charset="0"/>
                <a:cs typeface="Times New Roman" pitchFamily="18" charset="0"/>
              </a:rPr>
              <a:t>and run as </a:t>
            </a:r>
            <a:r>
              <a:rPr lang="en-GB" sz="2000" dirty="0" smtClean="0">
                <a:solidFill>
                  <a:srgbClr val="000000"/>
                </a:solidFill>
                <a:latin typeface="Times New Roman" pitchFamily="18" charset="0"/>
                <a:cs typeface="Times New Roman" pitchFamily="18" charset="0"/>
              </a:rPr>
              <a:t>a group</a:t>
            </a:r>
            <a:r>
              <a:rPr lang="en-GB" sz="2000" dirty="0">
                <a:solidFill>
                  <a:srgbClr val="000000"/>
                </a:solidFill>
                <a:latin typeface="Times New Roman" pitchFamily="18" charset="0"/>
                <a:cs typeface="Times New Roman" pitchFamily="18" charset="0"/>
              </a:rPr>
              <a:t>. The programmers leave their programs with the </a:t>
            </a:r>
            <a:endParaRPr lang="en-GB" sz="2000" dirty="0" smtClean="0">
              <a:solidFill>
                <a:srgbClr val="000000"/>
              </a:solidFill>
              <a:latin typeface="Times New Roman" pitchFamily="18" charset="0"/>
              <a:cs typeface="Times New Roman" pitchFamily="18" charset="0"/>
            </a:endParaRPr>
          </a:p>
          <a:p>
            <a:pPr algn="just"/>
            <a:r>
              <a:rPr lang="en-GB" sz="2000" dirty="0">
                <a:solidFill>
                  <a:srgbClr val="000000"/>
                </a:solidFill>
                <a:latin typeface="Times New Roman" pitchFamily="18" charset="0"/>
                <a:cs typeface="Times New Roman" pitchFamily="18" charset="0"/>
              </a:rPr>
              <a:t> </a:t>
            </a:r>
            <a:r>
              <a:rPr lang="en-GB" sz="2000" dirty="0" smtClean="0">
                <a:solidFill>
                  <a:srgbClr val="000000"/>
                </a:solidFill>
                <a:latin typeface="Times New Roman" pitchFamily="18" charset="0"/>
                <a:cs typeface="Times New Roman" pitchFamily="18" charset="0"/>
              </a:rPr>
              <a:t>      operator </a:t>
            </a:r>
            <a:r>
              <a:rPr lang="en-GB" sz="2000" dirty="0">
                <a:solidFill>
                  <a:srgbClr val="000000"/>
                </a:solidFill>
                <a:latin typeface="Times New Roman" pitchFamily="18" charset="0"/>
                <a:cs typeface="Times New Roman" pitchFamily="18" charset="0"/>
              </a:rPr>
              <a:t>and the operator then sorts </a:t>
            </a:r>
            <a:r>
              <a:rPr lang="en-GB" sz="2000" dirty="0" smtClean="0">
                <a:solidFill>
                  <a:srgbClr val="000000"/>
                </a:solidFill>
                <a:latin typeface="Times New Roman" pitchFamily="18" charset="0"/>
                <a:cs typeface="Times New Roman" pitchFamily="18" charset="0"/>
              </a:rPr>
              <a:t>the </a:t>
            </a:r>
            <a:r>
              <a:rPr lang="en-GB" sz="2000" dirty="0">
                <a:solidFill>
                  <a:srgbClr val="000000"/>
                </a:solidFill>
                <a:latin typeface="Times New Roman" pitchFamily="18" charset="0"/>
                <a:cs typeface="Times New Roman" pitchFamily="18" charset="0"/>
              </a:rPr>
              <a:t>programs with similar requirements into </a:t>
            </a:r>
            <a:endParaRPr lang="en-GB" sz="2000" dirty="0" smtClean="0">
              <a:solidFill>
                <a:srgbClr val="000000"/>
              </a:solidFill>
              <a:latin typeface="Times New Roman" pitchFamily="18" charset="0"/>
              <a:cs typeface="Times New Roman" pitchFamily="18" charset="0"/>
            </a:endParaRPr>
          </a:p>
          <a:p>
            <a:pPr algn="just"/>
            <a:r>
              <a:rPr lang="en-GB" sz="2000" dirty="0">
                <a:solidFill>
                  <a:srgbClr val="000000"/>
                </a:solidFill>
                <a:latin typeface="Times New Roman" pitchFamily="18" charset="0"/>
                <a:cs typeface="Times New Roman" pitchFamily="18" charset="0"/>
              </a:rPr>
              <a:t> </a:t>
            </a:r>
            <a:r>
              <a:rPr lang="en-GB" sz="2000" dirty="0" smtClean="0">
                <a:solidFill>
                  <a:srgbClr val="000000"/>
                </a:solidFill>
                <a:latin typeface="Times New Roman" pitchFamily="18" charset="0"/>
                <a:cs typeface="Times New Roman" pitchFamily="18" charset="0"/>
              </a:rPr>
              <a:t>      batches</a:t>
            </a:r>
            <a:r>
              <a:rPr lang="en-GB" sz="2000" dirty="0">
                <a:solidFill>
                  <a:srgbClr val="000000"/>
                </a:solidFill>
                <a:latin typeface="Times New Roman" pitchFamily="18" charset="0"/>
                <a:cs typeface="Times New Roman" pitchFamily="18" charset="0"/>
              </a:rPr>
              <a:t>.</a:t>
            </a:r>
          </a:p>
          <a:p>
            <a:endParaRPr lang="en-GB" dirty="0" smtClean="0">
              <a:solidFill>
                <a:srgbClr val="000000"/>
              </a:solidFill>
              <a:latin typeface="Verdana"/>
            </a:endParaRPr>
          </a:p>
          <a:p>
            <a:endParaRPr lang="en-GB" dirty="0" smtClean="0">
              <a:latin typeface="Times New Roman" pitchFamily="18" charset="0"/>
              <a:cs typeface="Times New Roman" pitchFamily="18" charset="0"/>
            </a:endParaRPr>
          </a:p>
          <a:p>
            <a:endParaRPr lang="en-GB" dirty="0">
              <a:latin typeface="Times New Roman" pitchFamily="18" charset="0"/>
              <a:cs typeface="Times New Roman" pitchFamily="18" charset="0"/>
            </a:endParaRPr>
          </a:p>
          <a:p>
            <a:endParaRPr lang="en-GB" dirty="0" smtClean="0">
              <a:latin typeface="Times New Roman" pitchFamily="18" charset="0"/>
              <a:cs typeface="Times New Roman" pitchFamily="18" charset="0"/>
            </a:endParaRPr>
          </a:p>
          <a:p>
            <a:endParaRPr lang="en-GB" dirty="0">
              <a:latin typeface="Times New Roman" pitchFamily="18" charset="0"/>
              <a:cs typeface="Times New Roman" pitchFamily="18" charset="0"/>
            </a:endParaRPr>
          </a:p>
          <a:p>
            <a:endParaRPr lang="en-GB" dirty="0" smtClean="0">
              <a:latin typeface="Times New Roman" pitchFamily="18" charset="0"/>
              <a:cs typeface="Times New Roman" pitchFamily="18" charset="0"/>
            </a:endParaRPr>
          </a:p>
          <a:p>
            <a:endParaRPr lang="en-GB" dirty="0">
              <a:latin typeface="Times New Roman" pitchFamily="18" charset="0"/>
              <a:cs typeface="Times New Roman" pitchFamily="18" charset="0"/>
            </a:endParaRPr>
          </a:p>
        </p:txBody>
      </p:sp>
      <p:pic>
        <p:nvPicPr>
          <p:cNvPr id="675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7824" y="4495285"/>
            <a:ext cx="3829099" cy="22889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1686409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86535</TotalTime>
  <Words>2116</Words>
  <Application>Microsoft Office PowerPoint</Application>
  <PresentationFormat>On-screen Show (4:3)</PresentationFormat>
  <Paragraphs>342</Paragraphs>
  <Slides>24</Slides>
  <Notes>11</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Computing</dc:title>
  <dc:creator>Phisanu P</dc:creator>
  <cp:lastModifiedBy>Laptop</cp:lastModifiedBy>
  <cp:revision>970</cp:revision>
  <cp:lastPrinted>2015-06-12T17:18:11Z</cp:lastPrinted>
  <dcterms:created xsi:type="dcterms:W3CDTF">2010-11-10T03:55:13Z</dcterms:created>
  <dcterms:modified xsi:type="dcterms:W3CDTF">2022-03-07T20:17:42Z</dcterms:modified>
</cp:coreProperties>
</file>

<file path=docProps/thumbnail.jpeg>
</file>